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4" r:id="rId1"/>
  </p:sldMasterIdLst>
  <p:notesMasterIdLst>
    <p:notesMasterId r:id="rId25"/>
  </p:notesMasterIdLst>
  <p:sldIdLst>
    <p:sldId id="256" r:id="rId2"/>
    <p:sldId id="261" r:id="rId3"/>
    <p:sldId id="262" r:id="rId4"/>
    <p:sldId id="260" r:id="rId5"/>
    <p:sldId id="259" r:id="rId6"/>
    <p:sldId id="264" r:id="rId7"/>
    <p:sldId id="258" r:id="rId8"/>
    <p:sldId id="265" r:id="rId9"/>
    <p:sldId id="270" r:id="rId10"/>
    <p:sldId id="269" r:id="rId11"/>
    <p:sldId id="266" r:id="rId12"/>
    <p:sldId id="271" r:id="rId13"/>
    <p:sldId id="272" r:id="rId14"/>
    <p:sldId id="283" r:id="rId15"/>
    <p:sldId id="284" r:id="rId16"/>
    <p:sldId id="285" r:id="rId17"/>
    <p:sldId id="286" r:id="rId18"/>
    <p:sldId id="287" r:id="rId19"/>
    <p:sldId id="290" r:id="rId20"/>
    <p:sldId id="267" r:id="rId21"/>
    <p:sldId id="292" r:id="rId22"/>
    <p:sldId id="293" r:id="rId23"/>
    <p:sldId id="29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 Perry" initials="JP" lastIdx="3" clrIdx="0">
    <p:extLst>
      <p:ext uri="{19B8F6BF-5375-455C-9EA6-DF929625EA0E}">
        <p15:presenceInfo xmlns:p15="http://schemas.microsoft.com/office/powerpoint/2012/main" userId="77658f05665c2894" providerId="Windows Live"/>
      </p:ext>
    </p:extLst>
  </p:cmAuthor>
  <p:cmAuthor id="2" name="Hoover, Darby" initials="HD" lastIdx="4" clrIdx="1">
    <p:extLst>
      <p:ext uri="{19B8F6BF-5375-455C-9EA6-DF929625EA0E}">
        <p15:presenceInfo xmlns:p15="http://schemas.microsoft.com/office/powerpoint/2012/main" userId="S::dhoover@nrdc.org::88e67956-04f2-4e26-a775-ad4a94ea96fe" providerId="AD"/>
      </p:ext>
    </p:extLst>
  </p:cmAuthor>
  <p:cmAuthor id="3" name="Breggin, Linda K" initials="BLK" lastIdx="3" clrIdx="2">
    <p:extLst>
      <p:ext uri="{19B8F6BF-5375-455C-9EA6-DF929625EA0E}">
        <p15:presenceInfo xmlns:p15="http://schemas.microsoft.com/office/powerpoint/2012/main" userId="S-1-5-21-3590254281-3422381665-422916349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25"/>
    <p:restoredTop sz="96291"/>
  </p:normalViewPr>
  <p:slideViewPr>
    <p:cSldViewPr snapToGrid="0" snapToObjects="1">
      <p:cViewPr varScale="1">
        <p:scale>
          <a:sx n="117" d="100"/>
          <a:sy n="117" d="100"/>
        </p:scale>
        <p:origin x="18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CCEFB-6B9F-7844-8838-06D804BAB6E8}" type="datetimeFigureOut">
              <a:rPr lang="en-US" smtClean="0"/>
              <a:t>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75105-86A4-8246-93BB-81434265C80A}" type="slidenum">
              <a:rPr lang="en-US" smtClean="0"/>
              <a:t>‹#›</a:t>
            </a:fld>
            <a:endParaRPr lang="en-US" dirty="0"/>
          </a:p>
        </p:txBody>
      </p:sp>
    </p:spTree>
    <p:extLst>
      <p:ext uri="{BB962C8B-B14F-4D97-AF65-F5344CB8AC3E}">
        <p14:creationId xmlns:p14="http://schemas.microsoft.com/office/powerpoint/2010/main" val="153922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B7FDADE-0A68-4642-9438-5ACD7E174FC9}" type="datetime1">
              <a:rPr lang="en-US" smtClean="0"/>
              <a:t>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284678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B65D0-B14A-3046-8482-A1970D4B7A01}" type="datetime1">
              <a:rPr lang="en-US" smtClean="0"/>
              <a:t>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53879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5D306-E421-6E48-936A-FA2066AFE12A}" type="datetime1">
              <a:rPr lang="en-US" smtClean="0"/>
              <a:t>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85995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76881-0B71-BA4D-947B-5A97DC726F0E}" type="datetime1">
              <a:rPr lang="en-US" smtClean="0"/>
              <a:t>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263274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CD9B9C6-9C17-424B-8F0F-EF31CDFB03F9}" type="datetime1">
              <a:rPr lang="en-US" smtClean="0"/>
              <a:t>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36976353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3DF6E6C-F8B5-BD42-A293-971C3D2B0157}" type="datetime1">
              <a:rPr lang="en-US" smtClean="0"/>
              <a:t>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0437806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0368BC-4B0F-5E43-B101-D25BF108265A}" type="datetime1">
              <a:rPr lang="en-US" smtClean="0"/>
              <a:t>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D8FC06-BEE7-8A4F-8919-6CAEEC37901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70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01892-5521-CA41-A67D-1E20BB04D054}" type="datetime1">
              <a:rPr lang="en-US" smtClean="0"/>
              <a:t>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1688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6A279-E6F6-564A-A153-C3244A587045}" type="datetime1">
              <a:rPr lang="en-US" smtClean="0"/>
              <a:t>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45200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0582B3C-C816-854F-A6BF-6393BA6645B6}" type="datetime1">
              <a:rPr lang="en-US" smtClean="0"/>
              <a:t>1/20/22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18645880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3D074E3-CB06-484E-932E-E3EB9458ECD8}" type="datetime1">
              <a:rPr lang="en-US" smtClean="0"/>
              <a:t>1/20/22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6D8FC06-BEE7-8A4F-8919-6CAEEC37901E}" type="slidenum">
              <a:rPr lang="en-US" smtClean="0"/>
              <a:t>‹#›</a:t>
            </a:fld>
            <a:endParaRPr lang="en-US" dirty="0"/>
          </a:p>
        </p:txBody>
      </p:sp>
    </p:spTree>
    <p:extLst>
      <p:ext uri="{BB962C8B-B14F-4D97-AF65-F5344CB8AC3E}">
        <p14:creationId xmlns:p14="http://schemas.microsoft.com/office/powerpoint/2010/main" val="27851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490EFDA-D560-D44D-AABF-3C7415324B8F}" type="datetime1">
              <a:rPr lang="en-US" smtClean="0"/>
              <a:t>1/20/22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6D8FC06-BEE7-8A4F-8919-6CAEEC37901E}" type="slidenum">
              <a:rPr lang="en-US" smtClean="0"/>
              <a:t>‹#›</a:t>
            </a:fld>
            <a:endParaRPr lang="en-US" dirty="0"/>
          </a:p>
        </p:txBody>
      </p:sp>
    </p:spTree>
    <p:extLst>
      <p:ext uri="{BB962C8B-B14F-4D97-AF65-F5344CB8AC3E}">
        <p14:creationId xmlns:p14="http://schemas.microsoft.com/office/powerpoint/2010/main" val="349718130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photos/green-waste-compost-compost-bin-513609/"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yofberkeley.info/uploadedFiles/Planning_and_Development/Level_3_-_Energy_and_Sustainable_Development/Environmental%20Preferable%20Puchasing%20Resolution.pdf" TargetMode="External"/><Relationship Id="rId2" Type="http://schemas.openxmlformats.org/officeDocument/2006/relationships/hyperlink" Target="https://www.cityofsacramento.org/-/media/Corporate/Files/Finance/Procurement/sustainability/Sustainable_Purchasing_Policy_SPP.pdf?la=en" TargetMode="External"/><Relationship Id="rId1" Type="http://schemas.openxmlformats.org/officeDocument/2006/relationships/slideLayout" Target="../slideLayouts/slideLayout2.xml"/><Relationship Id="rId6" Type="http://schemas.openxmlformats.org/officeDocument/2006/relationships/hyperlink" Target="https://pngimg.com/download/72577" TargetMode="External"/><Relationship Id="rId5" Type="http://schemas.microsoft.com/office/2007/relationships/hdphoto" Target="../media/hdphoto4.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raincloud-storm-weather-symbol-47580/" TargetMode="External"/><Relationship Id="rId3" Type="http://schemas.openxmlformats.org/officeDocument/2006/relationships/hyperlink" Target="https://pixabay.com/en/yard-work-gardening-landscaping-986270/" TargetMode="External"/><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responsiblepurchasing.org/purchasing_guides/playbook_for_cities/rpn_usdn_playbook_for_citi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li.org/research-report/model-compost-procurement-policy-commenta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rdc.org/food-matters" TargetMode="External"/><Relationship Id="rId2" Type="http://schemas.openxmlformats.org/officeDocument/2006/relationships/hyperlink" Target="https://urbangreenlab.org/nashville-food-waste-initiative/" TargetMode="External"/><Relationship Id="rId1" Type="http://schemas.openxmlformats.org/officeDocument/2006/relationships/slideLayout" Target="../slideLayouts/slideLayout2.xml"/><Relationship Id="rId6" Type="http://schemas.openxmlformats.org/officeDocument/2006/relationships/hyperlink" Target="https://compostfoundation.org/Return-on-Investment" TargetMode="External"/><Relationship Id="rId5" Type="http://schemas.openxmlformats.org/officeDocument/2006/relationships/hyperlink" Target="https://cdn.ymaws.com/www.compostingcouncil.org/resource/resmgr/images/advocacy/Model_Compost_Rule.pdf" TargetMode="External"/><Relationship Id="rId4" Type="http://schemas.openxmlformats.org/officeDocument/2006/relationships/hyperlink" Target="https://www.eli.org/food-waste-initiative/food-waste-prevention-recovery-and-recycli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facebook.com/EnvironmentalLawInstitute" TargetMode="External"/><Relationship Id="rId7" Type="http://schemas.openxmlformats.org/officeDocument/2006/relationships/hyperlink" Target="http://www.twitter.com/NRDC" TargetMode="External"/><Relationship Id="rId2" Type="http://schemas.openxmlformats.org/officeDocument/2006/relationships/hyperlink" Target="http://www.eli.org/" TargetMode="External"/><Relationship Id="rId1" Type="http://schemas.openxmlformats.org/officeDocument/2006/relationships/slideLayout" Target="../slideLayouts/slideLayout4.xml"/><Relationship Id="rId6" Type="http://schemas.openxmlformats.org/officeDocument/2006/relationships/hyperlink" Target="http://www.facebook.com/NRDC.org" TargetMode="External"/><Relationship Id="rId5" Type="http://schemas.openxmlformats.org/officeDocument/2006/relationships/hyperlink" Target="http://www.nrdc.org/" TargetMode="External"/><Relationship Id="rId4" Type="http://schemas.openxmlformats.org/officeDocument/2006/relationships/hyperlink" Target="http://www.twitter.com/ELIORG"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pixabay.com/en/city-road-community-building-204263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li.org/research-report/model-compost-procurement-policy-commentaries" TargetMode="External"/><Relationship Id="rId2" Type="http://schemas.openxmlformats.org/officeDocument/2006/relationships/hyperlink" Target="https://urbangreenlab.org/nashville-food-waste-initia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abrujaverde.blogspot.com/2009/12/para-hacer-compost-casero.html"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openclipart.org/detail/228358/gold-coins-illustr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reestockphotos.biz/stockphoto/16816"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freehighresolutiongraphicsandclipart.blogspot.com/2010/09/misc-plant-png.html"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ngimg.com/download/725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319C5A-698F-CD41-8125-61D6B545669F}"/>
              </a:ext>
            </a:extLst>
          </p:cNvPr>
          <p:cNvPicPr>
            <a:picLocks noChangeAspect="1"/>
          </p:cNvPicPr>
          <p:nvPr/>
        </p:nvPicPr>
        <p:blipFill rotWithShape="1">
          <a:blip r:embed="rId2">
            <a:alphaModFix amt="68000"/>
            <a:extLst>
              <a:ext uri="{837473B0-CC2E-450A-ABE3-18F120FF3D39}">
                <a1611:picAttrSrcUrl xmlns:a1611="http://schemas.microsoft.com/office/drawing/2016/11/main" r:id="rId3"/>
              </a:ext>
            </a:extLst>
          </a:blip>
          <a:srcRect r="5104" b="14581"/>
          <a:stretch/>
        </p:blipFill>
        <p:spPr>
          <a:xfrm>
            <a:off x="1" y="0"/>
            <a:ext cx="12192000" cy="6897376"/>
          </a:xfrm>
          <a:prstGeom prst="rect">
            <a:avLst/>
          </a:prstGeom>
        </p:spPr>
      </p:pic>
      <p:sp>
        <p:nvSpPr>
          <p:cNvPr id="2" name="Title 1">
            <a:extLst>
              <a:ext uri="{FF2B5EF4-FFF2-40B4-BE49-F238E27FC236}">
                <a16:creationId xmlns:a16="http://schemas.microsoft.com/office/drawing/2014/main" id="{3727E0D5-9615-0241-B600-0DE0DC39D461}"/>
              </a:ext>
            </a:extLst>
          </p:cNvPr>
          <p:cNvSpPr>
            <a:spLocks noGrp="1"/>
          </p:cNvSpPr>
          <p:nvPr>
            <p:ph type="ctrTitle"/>
          </p:nvPr>
        </p:nvSpPr>
        <p:spPr>
          <a:xfrm>
            <a:off x="1392503" y="4439767"/>
            <a:ext cx="9697939" cy="2004028"/>
          </a:xfrm>
          <a:solidFill>
            <a:schemeClr val="tx1"/>
          </a:solidFill>
        </p:spPr>
        <p:txBody>
          <a:bodyPr>
            <a:normAutofit/>
          </a:bodyPr>
          <a:lstStyle/>
          <a:p>
            <a:r>
              <a:rPr lang="en-US" b="1" dirty="0">
                <a:solidFill>
                  <a:schemeClr val="accent3"/>
                </a:solidFill>
              </a:rPr>
              <a:t>Model Compost Procurement Policy</a:t>
            </a:r>
          </a:p>
        </p:txBody>
      </p:sp>
      <p:pic>
        <p:nvPicPr>
          <p:cNvPr id="12" name="Picture 11">
            <a:extLst>
              <a:ext uri="{FF2B5EF4-FFF2-40B4-BE49-F238E27FC236}">
                <a16:creationId xmlns:a16="http://schemas.microsoft.com/office/drawing/2014/main" id="{99BFEA19-251F-8540-B556-5B858D482151}"/>
              </a:ext>
            </a:extLst>
          </p:cNvPr>
          <p:cNvPicPr>
            <a:picLocks noChangeAspect="1"/>
          </p:cNvPicPr>
          <p:nvPr/>
        </p:nvPicPr>
        <p:blipFill>
          <a:blip r:embed="rId4"/>
          <a:stretch>
            <a:fillRect/>
          </a:stretch>
        </p:blipFill>
        <p:spPr>
          <a:xfrm>
            <a:off x="854290" y="4649647"/>
            <a:ext cx="2851681" cy="1584267"/>
          </a:xfrm>
          <a:prstGeom prst="rect">
            <a:avLst/>
          </a:prstGeom>
        </p:spPr>
      </p:pic>
      <p:pic>
        <p:nvPicPr>
          <p:cNvPr id="16" name="Picture 15">
            <a:extLst>
              <a:ext uri="{FF2B5EF4-FFF2-40B4-BE49-F238E27FC236}">
                <a16:creationId xmlns:a16="http://schemas.microsoft.com/office/drawing/2014/main" id="{DC3AC50A-EAFA-1E41-B343-E470E50317BC}"/>
              </a:ext>
            </a:extLst>
          </p:cNvPr>
          <p:cNvPicPr>
            <a:picLocks noChangeAspect="1"/>
          </p:cNvPicPr>
          <p:nvPr/>
        </p:nvPicPr>
        <p:blipFill>
          <a:blip r:embed="rId5"/>
          <a:stretch>
            <a:fillRect/>
          </a:stretch>
        </p:blipFill>
        <p:spPr>
          <a:xfrm>
            <a:off x="9659490" y="4649646"/>
            <a:ext cx="1198624" cy="1584268"/>
          </a:xfrm>
          <a:prstGeom prst="rect">
            <a:avLst/>
          </a:prstGeom>
        </p:spPr>
      </p:pic>
    </p:spTree>
    <p:extLst>
      <p:ext uri="{BB962C8B-B14F-4D97-AF65-F5344CB8AC3E}">
        <p14:creationId xmlns:p14="http://schemas.microsoft.com/office/powerpoint/2010/main" val="382289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7577-401D-1540-B403-82A81CB69F01}"/>
              </a:ext>
            </a:extLst>
          </p:cNvPr>
          <p:cNvSpPr>
            <a:spLocks noGrp="1"/>
          </p:cNvSpPr>
          <p:nvPr>
            <p:ph type="title"/>
          </p:nvPr>
        </p:nvSpPr>
        <p:spPr>
          <a:xfrm>
            <a:off x="2231136" y="518643"/>
            <a:ext cx="7729728" cy="1188720"/>
          </a:xfrm>
        </p:spPr>
        <p:txBody>
          <a:bodyPr/>
          <a:lstStyle/>
          <a:p>
            <a:r>
              <a:rPr lang="en-US" cap="small" dirty="0"/>
              <a:t>Entities Covered</a:t>
            </a:r>
          </a:p>
        </p:txBody>
      </p:sp>
      <p:sp>
        <p:nvSpPr>
          <p:cNvPr id="3" name="Content Placeholder 2">
            <a:extLst>
              <a:ext uri="{FF2B5EF4-FFF2-40B4-BE49-F238E27FC236}">
                <a16:creationId xmlns:a16="http://schemas.microsoft.com/office/drawing/2014/main" id="{B2449F7F-35BD-BE41-BB8E-E5855107488D}"/>
              </a:ext>
            </a:extLst>
          </p:cNvPr>
          <p:cNvSpPr>
            <a:spLocks noGrp="1"/>
          </p:cNvSpPr>
          <p:nvPr>
            <p:ph idx="1"/>
          </p:nvPr>
        </p:nvSpPr>
        <p:spPr>
          <a:xfrm>
            <a:off x="838200" y="1976763"/>
            <a:ext cx="10515600" cy="4197977"/>
          </a:xfrm>
          <a:solidFill>
            <a:schemeClr val="bg1"/>
          </a:solidFill>
          <a:ln w="25400">
            <a:solidFill>
              <a:schemeClr val="tx1"/>
            </a:solidFill>
          </a:ln>
        </p:spPr>
        <p:txBody>
          <a:bodyPr>
            <a:normAutofit/>
          </a:bodyPr>
          <a:lstStyle/>
          <a:p>
            <a:pPr marL="0" indent="0">
              <a:buNone/>
            </a:pPr>
            <a:endParaRPr lang="en-US" b="1" i="1" dirty="0">
              <a:solidFill>
                <a:schemeClr val="accent2">
                  <a:lumMod val="50000"/>
                </a:schemeClr>
              </a:solidFill>
            </a:endParaRPr>
          </a:p>
          <a:p>
            <a:r>
              <a:rPr lang="en-US" b="1" i="1" dirty="0">
                <a:solidFill>
                  <a:schemeClr val="tx1"/>
                </a:solidFill>
              </a:rPr>
              <a:t>Applies to </a:t>
            </a:r>
            <a:r>
              <a:rPr lang="en-US" dirty="0">
                <a:solidFill>
                  <a:schemeClr val="tx1"/>
                </a:solidFill>
              </a:rPr>
              <a:t>municipal entities (e.g., departments, agencies). </a:t>
            </a:r>
          </a:p>
          <a:p>
            <a:r>
              <a:rPr lang="en-US" b="1" i="1" dirty="0">
                <a:solidFill>
                  <a:schemeClr val="tx1"/>
                </a:solidFill>
              </a:rPr>
              <a:t>Encourages </a:t>
            </a:r>
            <a:r>
              <a:rPr lang="en-US" dirty="0">
                <a:solidFill>
                  <a:schemeClr val="tx1"/>
                </a:solidFill>
              </a:rPr>
              <a:t>quasi-governmental or semiautonomous entities (e.g., boards, commissions) to adopt policy. </a:t>
            </a:r>
          </a:p>
          <a:p>
            <a:r>
              <a:rPr lang="en-US" b="1" i="1" dirty="0">
                <a:solidFill>
                  <a:schemeClr val="tx1"/>
                </a:solidFill>
              </a:rPr>
              <a:t>Encourages </a:t>
            </a:r>
            <a:r>
              <a:rPr lang="en-US" dirty="0">
                <a:solidFill>
                  <a:schemeClr val="tx1"/>
                </a:solidFill>
              </a:rPr>
              <a:t>private entities to follow policy. </a:t>
            </a:r>
            <a:endParaRPr lang="en-US" b="1" i="1"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Factors in determining entities that should be subject to a compost procurement policy: </a:t>
            </a:r>
          </a:p>
          <a:p>
            <a:pPr lvl="1"/>
            <a:r>
              <a:rPr lang="en-US" dirty="0">
                <a:solidFill>
                  <a:schemeClr val="tx1"/>
                </a:solidFill>
              </a:rPr>
              <a:t>Issuing municipality’s scope of authority; </a:t>
            </a:r>
          </a:p>
          <a:p>
            <a:pPr lvl="1"/>
            <a:r>
              <a:rPr lang="en-US" dirty="0">
                <a:solidFill>
                  <a:schemeClr val="tx1"/>
                </a:solidFill>
              </a:rPr>
              <a:t>Political constraints;  and</a:t>
            </a:r>
          </a:p>
          <a:p>
            <a:pPr lvl="1"/>
            <a:r>
              <a:rPr lang="en-US" dirty="0">
                <a:solidFill>
                  <a:schemeClr val="tx1"/>
                </a:solidFill>
              </a:rPr>
              <a:t>Budgetary constraints. </a:t>
            </a:r>
          </a:p>
        </p:txBody>
      </p:sp>
    </p:spTree>
    <p:extLst>
      <p:ext uri="{BB962C8B-B14F-4D97-AF65-F5344CB8AC3E}">
        <p14:creationId xmlns:p14="http://schemas.microsoft.com/office/powerpoint/2010/main" val="49479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F06256-C2B1-D244-B838-633F4EA5B061}"/>
              </a:ext>
            </a:extLst>
          </p:cNvPr>
          <p:cNvSpPr/>
          <p:nvPr/>
        </p:nvSpPr>
        <p:spPr>
          <a:xfrm>
            <a:off x="216568" y="2983832"/>
            <a:ext cx="2526632" cy="2524870"/>
          </a:xfrm>
          <a:prstGeom prst="rect">
            <a:avLst/>
          </a:prstGeom>
          <a:solidFill>
            <a:schemeClr val="accent2">
              <a:lumMod val="50000"/>
              <a:alpha val="70777"/>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9D582C-3361-954C-9514-F248A346F234}"/>
              </a:ext>
            </a:extLst>
          </p:cNvPr>
          <p:cNvSpPr>
            <a:spLocks noGrp="1"/>
          </p:cNvSpPr>
          <p:nvPr>
            <p:ph type="title"/>
          </p:nvPr>
        </p:nvSpPr>
        <p:spPr>
          <a:xfrm>
            <a:off x="2231136" y="205236"/>
            <a:ext cx="7729728" cy="1188720"/>
          </a:xfrm>
        </p:spPr>
        <p:txBody>
          <a:bodyPr/>
          <a:lstStyle/>
          <a:p>
            <a:r>
              <a:rPr lang="en-US" cap="small" dirty="0"/>
              <a:t>Key Definitions  </a:t>
            </a:r>
          </a:p>
        </p:txBody>
      </p:sp>
      <p:sp>
        <p:nvSpPr>
          <p:cNvPr id="3" name="Content Placeholder 2">
            <a:extLst>
              <a:ext uri="{FF2B5EF4-FFF2-40B4-BE49-F238E27FC236}">
                <a16:creationId xmlns:a16="http://schemas.microsoft.com/office/drawing/2014/main" id="{E4BF0C76-8FD3-1E43-85AA-96630850E612}"/>
              </a:ext>
            </a:extLst>
          </p:cNvPr>
          <p:cNvSpPr>
            <a:spLocks noGrp="1"/>
          </p:cNvSpPr>
          <p:nvPr>
            <p:ph idx="1"/>
          </p:nvPr>
        </p:nvSpPr>
        <p:spPr>
          <a:xfrm>
            <a:off x="2565400" y="1661584"/>
            <a:ext cx="9143107" cy="4991180"/>
          </a:xfrm>
          <a:solidFill>
            <a:schemeClr val="bg1"/>
          </a:solidFill>
          <a:ln w="25400">
            <a:solidFill>
              <a:srgbClr val="404040"/>
            </a:solidFill>
          </a:ln>
        </p:spPr>
        <p:txBody>
          <a:bodyPr>
            <a:normAutofit lnSpcReduction="10000"/>
          </a:bodyPr>
          <a:lstStyle/>
          <a:p>
            <a:pPr marL="0" indent="0">
              <a:buNone/>
            </a:pPr>
            <a:endParaRPr lang="en-US" sz="2000" b="1" dirty="0">
              <a:solidFill>
                <a:schemeClr val="accent4">
                  <a:lumMod val="75000"/>
                </a:schemeClr>
              </a:solidFill>
            </a:endParaRPr>
          </a:p>
          <a:p>
            <a:pPr marL="0" indent="0">
              <a:buNone/>
            </a:pPr>
            <a:r>
              <a:rPr lang="en-US" sz="2000" b="1" dirty="0">
                <a:solidFill>
                  <a:schemeClr val="accent2">
                    <a:lumMod val="50000"/>
                  </a:schemeClr>
                </a:solidFill>
              </a:rPr>
              <a:t>“Compost” </a:t>
            </a:r>
            <a:r>
              <a:rPr lang="en-US" sz="2000" dirty="0"/>
              <a:t>means solid waste that has undergone biological decomposition of organic matter, has been disinfected using composting or similar technologies, and has been stabilized to a degree that is potentially beneficial to plant growth and that is suitable for use as a soil amendment, artificial topsoil, or other similar applications.</a:t>
            </a:r>
          </a:p>
          <a:p>
            <a:pPr marL="0" indent="0">
              <a:buNone/>
            </a:pPr>
            <a:endParaRPr lang="en-US" sz="2000" dirty="0"/>
          </a:p>
          <a:p>
            <a:pPr marL="0" indent="0">
              <a:buNone/>
            </a:pPr>
            <a:r>
              <a:rPr lang="en-US" sz="2000" b="1" dirty="0">
                <a:solidFill>
                  <a:schemeClr val="accent2">
                    <a:lumMod val="50000"/>
                  </a:schemeClr>
                </a:solidFill>
              </a:rPr>
              <a:t>“Cost prohibitive” </a:t>
            </a:r>
            <a:r>
              <a:rPr lang="en-US" sz="2000" dirty="0"/>
              <a:t>means the product purchasing cost exceeds by more than 10 percent the cost of another product that would serve the same purpose.</a:t>
            </a:r>
          </a:p>
          <a:p>
            <a:pPr marL="0" indent="0">
              <a:buNone/>
            </a:pPr>
            <a:endParaRPr lang="en-US" sz="2000" dirty="0"/>
          </a:p>
          <a:p>
            <a:pPr marL="0" indent="0">
              <a:buNone/>
            </a:pPr>
            <a:r>
              <a:rPr lang="en-US" sz="2000" b="1" dirty="0">
                <a:solidFill>
                  <a:schemeClr val="accent2">
                    <a:lumMod val="50000"/>
                  </a:schemeClr>
                </a:solidFill>
              </a:rPr>
              <a:t>“Procurement” </a:t>
            </a:r>
            <a:r>
              <a:rPr lang="en-US" sz="2000" dirty="0"/>
              <a:t>means buying, purchasing, renting, leasing, or otherwise acquiring any supplies, services, or construction. It also includes all functions that pertain to the obtaining of any supply, service, or construction, including description of requirements, selection and solicitation of sources, preparation and award of contract, and all phases of contract administration.</a:t>
            </a:r>
          </a:p>
        </p:txBody>
      </p:sp>
      <p:sp>
        <p:nvSpPr>
          <p:cNvPr id="4" name="TextBox 3">
            <a:extLst>
              <a:ext uri="{FF2B5EF4-FFF2-40B4-BE49-F238E27FC236}">
                <a16:creationId xmlns:a16="http://schemas.microsoft.com/office/drawing/2014/main" id="{693654AD-6805-174A-AF52-677989B8E756}"/>
              </a:ext>
            </a:extLst>
          </p:cNvPr>
          <p:cNvSpPr txBox="1"/>
          <p:nvPr/>
        </p:nvSpPr>
        <p:spPr>
          <a:xfrm>
            <a:off x="300134" y="3280011"/>
            <a:ext cx="2181700" cy="1754326"/>
          </a:xfrm>
          <a:prstGeom prst="rect">
            <a:avLst/>
          </a:prstGeom>
          <a:noFill/>
        </p:spPr>
        <p:txBody>
          <a:bodyPr wrap="square" rtlCol="0">
            <a:spAutoFit/>
          </a:bodyPr>
          <a:lstStyle/>
          <a:p>
            <a:r>
              <a:rPr lang="en-US" b="1" dirty="0">
                <a:solidFill>
                  <a:schemeClr val="bg1"/>
                </a:solidFill>
              </a:rPr>
              <a:t>Note: </a:t>
            </a:r>
            <a:r>
              <a:rPr lang="en-US" dirty="0">
                <a:solidFill>
                  <a:schemeClr val="bg1"/>
                </a:solidFill>
              </a:rPr>
              <a:t>Municipalities may want to source definitions from their own local or state codes and policies to promote consistency.</a:t>
            </a:r>
            <a:endParaRPr lang="en-US" b="1" dirty="0">
              <a:solidFill>
                <a:schemeClr val="bg1"/>
              </a:solidFill>
            </a:endParaRPr>
          </a:p>
        </p:txBody>
      </p:sp>
    </p:spTree>
    <p:extLst>
      <p:ext uri="{BB962C8B-B14F-4D97-AF65-F5344CB8AC3E}">
        <p14:creationId xmlns:p14="http://schemas.microsoft.com/office/powerpoint/2010/main" val="130709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4489A-A125-7F46-AB6D-A8861F74E081}"/>
              </a:ext>
            </a:extLst>
          </p:cNvPr>
          <p:cNvSpPr/>
          <p:nvPr/>
        </p:nvSpPr>
        <p:spPr>
          <a:xfrm>
            <a:off x="336215" y="2586602"/>
            <a:ext cx="5759785" cy="204635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a:extLst>
              <a:ext uri="{FF2B5EF4-FFF2-40B4-BE49-F238E27FC236}">
                <a16:creationId xmlns:a16="http://schemas.microsoft.com/office/drawing/2014/main" id="{60A4D6F6-42CE-DA40-9649-C0D5FFA8F099}"/>
              </a:ext>
            </a:extLst>
          </p:cNvPr>
          <p:cNvSpPr>
            <a:spLocks noGrp="1"/>
          </p:cNvSpPr>
          <p:nvPr>
            <p:ph type="title"/>
          </p:nvPr>
        </p:nvSpPr>
        <p:spPr>
          <a:xfrm>
            <a:off x="2490652" y="455191"/>
            <a:ext cx="7210696" cy="1325563"/>
          </a:xfrm>
        </p:spPr>
        <p:txBody>
          <a:bodyPr>
            <a:normAutofit/>
          </a:bodyPr>
          <a:lstStyle/>
          <a:p>
            <a:r>
              <a:rPr lang="en-US" cap="small" dirty="0"/>
              <a:t>Alternatives To Cost Prohibitive Standard</a:t>
            </a:r>
          </a:p>
        </p:txBody>
      </p:sp>
      <p:sp>
        <p:nvSpPr>
          <p:cNvPr id="3" name="Content Placeholder 2">
            <a:extLst>
              <a:ext uri="{FF2B5EF4-FFF2-40B4-BE49-F238E27FC236}">
                <a16:creationId xmlns:a16="http://schemas.microsoft.com/office/drawing/2014/main" id="{4FCE29A9-BC24-7647-A3FA-165186A48E4D}"/>
              </a:ext>
            </a:extLst>
          </p:cNvPr>
          <p:cNvSpPr>
            <a:spLocks noGrp="1"/>
          </p:cNvSpPr>
          <p:nvPr>
            <p:ph idx="1"/>
          </p:nvPr>
        </p:nvSpPr>
        <p:spPr>
          <a:xfrm>
            <a:off x="4381560" y="2209800"/>
            <a:ext cx="7497619" cy="3454027"/>
          </a:xfrm>
          <a:solidFill>
            <a:schemeClr val="bg1"/>
          </a:solidFill>
          <a:ln w="25400">
            <a:solidFill>
              <a:srgbClr val="404040"/>
            </a:solidFill>
          </a:ln>
        </p:spPr>
        <p:txBody>
          <a:bodyPr>
            <a:normAutofit lnSpcReduction="10000"/>
          </a:bodyPr>
          <a:lstStyle/>
          <a:p>
            <a:endParaRPr lang="en-US" dirty="0"/>
          </a:p>
          <a:p>
            <a:r>
              <a:rPr lang="en-US" b="1" dirty="0"/>
              <a:t>Modified definition of “cost prohibitive</a:t>
            </a:r>
            <a:r>
              <a:rPr lang="en-US" dirty="0"/>
              <a:t>” that increases or lowers the 10 percent standard—or gradually ramps it up. </a:t>
            </a:r>
          </a:p>
          <a:p>
            <a:r>
              <a:rPr lang="en-US" b="1" dirty="0"/>
              <a:t>“Whenever practicable” standard,  </a:t>
            </a:r>
            <a:r>
              <a:rPr lang="en-US" dirty="0"/>
              <a:t>which allows municipality to take into account factors in addition to purchasing cost (e.g. </a:t>
            </a:r>
            <a:r>
              <a:rPr lang="en-US" dirty="0">
                <a:hlinkClick r:id="rId2"/>
              </a:rPr>
              <a:t>Sustainable Purchasing Policy </a:t>
            </a:r>
            <a:r>
              <a:rPr lang="en-US" dirty="0"/>
              <a:t>of Sacramento, California).</a:t>
            </a:r>
          </a:p>
          <a:p>
            <a:r>
              <a:rPr lang="en-US" b="1" dirty="0"/>
              <a:t>“Price preference” or “bid discount” approach </a:t>
            </a:r>
            <a:r>
              <a:rPr lang="en-US" dirty="0"/>
              <a:t>(e.g. </a:t>
            </a:r>
            <a:r>
              <a:rPr lang="en-US" dirty="0">
                <a:hlinkClick r:id="rId3"/>
              </a:rPr>
              <a:t>Berkeley’s Environmentally Preferable Purchasing Policy</a:t>
            </a:r>
            <a:r>
              <a:rPr lang="en-US" dirty="0"/>
              <a:t>). </a:t>
            </a:r>
          </a:p>
          <a:p>
            <a:r>
              <a:rPr lang="en-US" b="1" dirty="0"/>
              <a:t>Percentage of purchases requirements</a:t>
            </a:r>
            <a:r>
              <a:rPr lang="en-US" dirty="0"/>
              <a:t>, whereby a certain portion of money spent or product purchased is allocated to compost (percentage can be ramped up over time).</a:t>
            </a:r>
          </a:p>
        </p:txBody>
      </p:sp>
      <p:pic>
        <p:nvPicPr>
          <p:cNvPr id="8" name="Picture 7">
            <a:extLst>
              <a:ext uri="{FF2B5EF4-FFF2-40B4-BE49-F238E27FC236}">
                <a16:creationId xmlns:a16="http://schemas.microsoft.com/office/drawing/2014/main" id="{4CD55887-4F8A-BF42-849A-9131BBDD2450}"/>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33000"/>
                    </a14:imgEffect>
                    <a14:imgEffect>
                      <a14:brightnessContrast bright="-85000"/>
                    </a14:imgEffect>
                  </a14:imgLayer>
                </a14:imgProps>
              </a:ext>
              <a:ext uri="{837473B0-CC2E-450A-ABE3-18F120FF3D39}">
                <a1611:picAttrSrcUrl xmlns:a1611="http://schemas.microsoft.com/office/drawing/2016/11/main" r:id="rId6"/>
              </a:ext>
            </a:extLst>
          </a:blip>
          <a:stretch>
            <a:fillRect/>
          </a:stretch>
        </p:blipFill>
        <p:spPr>
          <a:xfrm>
            <a:off x="10486796" y="203765"/>
            <a:ext cx="1392383" cy="696192"/>
          </a:xfrm>
          <a:prstGeom prst="rect">
            <a:avLst/>
          </a:prstGeom>
        </p:spPr>
      </p:pic>
      <p:sp>
        <p:nvSpPr>
          <p:cNvPr id="12" name="TextBox 11">
            <a:extLst>
              <a:ext uri="{FF2B5EF4-FFF2-40B4-BE49-F238E27FC236}">
                <a16:creationId xmlns:a16="http://schemas.microsoft.com/office/drawing/2014/main" id="{91CED25D-62C8-F64F-A170-6607455BC1EB}"/>
              </a:ext>
            </a:extLst>
          </p:cNvPr>
          <p:cNvSpPr txBox="1"/>
          <p:nvPr/>
        </p:nvSpPr>
        <p:spPr>
          <a:xfrm>
            <a:off x="695719" y="2765514"/>
            <a:ext cx="3589866" cy="1477328"/>
          </a:xfrm>
          <a:prstGeom prst="rect">
            <a:avLst/>
          </a:prstGeom>
          <a:noFill/>
        </p:spPr>
        <p:txBody>
          <a:bodyPr wrap="square" rtlCol="0">
            <a:spAutoFit/>
          </a:bodyPr>
          <a:lstStyle/>
          <a:p>
            <a:r>
              <a:rPr lang="en-US" b="1" dirty="0">
                <a:solidFill>
                  <a:schemeClr val="bg1"/>
                </a:solidFill>
              </a:rPr>
              <a:t>Note:  </a:t>
            </a:r>
            <a:r>
              <a:rPr lang="en-US" dirty="0">
                <a:solidFill>
                  <a:schemeClr val="bg1"/>
                </a:solidFill>
              </a:rPr>
              <a:t>Model policy adopts a  “cost prohibitive” standard defined as the cost of compost exceeding the cost of an alternative product by more than 10 percent.</a:t>
            </a:r>
          </a:p>
        </p:txBody>
      </p:sp>
    </p:spTree>
    <p:extLst>
      <p:ext uri="{BB962C8B-B14F-4D97-AF65-F5344CB8AC3E}">
        <p14:creationId xmlns:p14="http://schemas.microsoft.com/office/powerpoint/2010/main" val="412380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2555-819D-5443-A9AE-B1EBBB5AD8E7}"/>
              </a:ext>
            </a:extLst>
          </p:cNvPr>
          <p:cNvSpPr>
            <a:spLocks noGrp="1"/>
          </p:cNvSpPr>
          <p:nvPr>
            <p:ph type="title"/>
          </p:nvPr>
        </p:nvSpPr>
        <p:spPr>
          <a:xfrm>
            <a:off x="838200" y="313508"/>
            <a:ext cx="10515600" cy="1313724"/>
          </a:xfrm>
        </p:spPr>
        <p:txBody>
          <a:bodyPr>
            <a:normAutofit/>
          </a:bodyPr>
          <a:lstStyle/>
          <a:p>
            <a:r>
              <a:rPr lang="en-US" cap="small" dirty="0"/>
              <a:t>Procurement Requirements Apply to: </a:t>
            </a:r>
          </a:p>
        </p:txBody>
      </p:sp>
      <p:pic>
        <p:nvPicPr>
          <p:cNvPr id="5" name="Picture 4">
            <a:extLst>
              <a:ext uri="{FF2B5EF4-FFF2-40B4-BE49-F238E27FC236}">
                <a16:creationId xmlns:a16="http://schemas.microsoft.com/office/drawing/2014/main" id="{76B5130F-A849-1F4B-964B-41726E9FF2B7}"/>
              </a:ext>
            </a:extLst>
          </p:cNvPr>
          <p:cNvPicPr>
            <a:picLocks noChangeAspect="1"/>
          </p:cNvPicPr>
          <p:nvPr/>
        </p:nvPicPr>
        <p:blipFill>
          <a:blip r:embed="rId2">
            <a:duotone>
              <a:schemeClr val="accent4">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369538" y="2699373"/>
            <a:ext cx="2127249" cy="2286000"/>
          </a:xfrm>
          <a:prstGeom prst="rect">
            <a:avLst/>
          </a:prstGeom>
        </p:spPr>
      </p:pic>
      <p:pic>
        <p:nvPicPr>
          <p:cNvPr id="9" name="Picture 8">
            <a:extLst>
              <a:ext uri="{FF2B5EF4-FFF2-40B4-BE49-F238E27FC236}">
                <a16:creationId xmlns:a16="http://schemas.microsoft.com/office/drawing/2014/main" id="{419F29BC-CD1B-0942-9C52-1EAE8636DF58}"/>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5703"/>
                    </a14:imgEffect>
                    <a14:imgEffect>
                      <a14:saturation sat="0"/>
                    </a14:imgEffect>
                  </a14:imgLayer>
                </a14:imgProps>
              </a:ext>
            </a:extLst>
          </a:blip>
          <a:srcRect t="1901"/>
          <a:stretch/>
        </p:blipFill>
        <p:spPr>
          <a:xfrm>
            <a:off x="3271117" y="2699373"/>
            <a:ext cx="1955800" cy="1856324"/>
          </a:xfrm>
          <a:prstGeom prst="rect">
            <a:avLst/>
          </a:prstGeom>
        </p:spPr>
      </p:pic>
      <p:pic>
        <p:nvPicPr>
          <p:cNvPr id="14" name="Picture 13">
            <a:extLst>
              <a:ext uri="{FF2B5EF4-FFF2-40B4-BE49-F238E27FC236}">
                <a16:creationId xmlns:a16="http://schemas.microsoft.com/office/drawing/2014/main" id="{C391ADD3-50A6-C44B-B1DF-7FB6882FA7D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1832"/>
                    </a14:imgEffect>
                    <a14:imgEffect>
                      <a14:saturation sat="235000"/>
                    </a14:imgEffect>
                    <a14:imgEffect>
                      <a14:brightnessContrast bright="-100000" contrast="-100000"/>
                    </a14:imgEffect>
                  </a14:imgLayer>
                </a14:imgProps>
              </a:ext>
              <a:ext uri="{837473B0-CC2E-450A-ABE3-18F120FF3D39}">
                <a1611:picAttrSrcUrl xmlns:a1611="http://schemas.microsoft.com/office/drawing/2016/11/main" r:id="rId8"/>
              </a:ext>
            </a:extLst>
          </a:blip>
          <a:stretch>
            <a:fillRect/>
          </a:stretch>
        </p:blipFill>
        <p:spPr>
          <a:xfrm>
            <a:off x="9566716" y="3017057"/>
            <a:ext cx="1430382" cy="1416973"/>
          </a:xfrm>
          <a:prstGeom prst="rect">
            <a:avLst/>
          </a:prstGeom>
        </p:spPr>
      </p:pic>
      <p:sp>
        <p:nvSpPr>
          <p:cNvPr id="19" name="TextBox 18">
            <a:extLst>
              <a:ext uri="{FF2B5EF4-FFF2-40B4-BE49-F238E27FC236}">
                <a16:creationId xmlns:a16="http://schemas.microsoft.com/office/drawing/2014/main" id="{90264E08-D4F0-6A46-AB6B-C29EE4B52E36}"/>
              </a:ext>
            </a:extLst>
          </p:cNvPr>
          <p:cNvSpPr txBox="1"/>
          <p:nvPr/>
        </p:nvSpPr>
        <p:spPr>
          <a:xfrm>
            <a:off x="-679806" y="4555697"/>
            <a:ext cx="4475595" cy="369332"/>
          </a:xfrm>
          <a:prstGeom prst="rect">
            <a:avLst/>
          </a:prstGeom>
          <a:noFill/>
        </p:spPr>
        <p:txBody>
          <a:bodyPr wrap="square" rtlCol="0">
            <a:spAutoFit/>
          </a:bodyPr>
          <a:lstStyle/>
          <a:p>
            <a:pPr algn="ctr"/>
            <a:r>
              <a:rPr lang="en-US" b="1" dirty="0"/>
              <a:t>LANDSCAPING</a:t>
            </a:r>
          </a:p>
        </p:txBody>
      </p:sp>
      <p:sp>
        <p:nvSpPr>
          <p:cNvPr id="20" name="TextBox 19">
            <a:extLst>
              <a:ext uri="{FF2B5EF4-FFF2-40B4-BE49-F238E27FC236}">
                <a16:creationId xmlns:a16="http://schemas.microsoft.com/office/drawing/2014/main" id="{DA337F86-9870-984D-8F19-287346ED3AFD}"/>
              </a:ext>
            </a:extLst>
          </p:cNvPr>
          <p:cNvSpPr txBox="1"/>
          <p:nvPr/>
        </p:nvSpPr>
        <p:spPr>
          <a:xfrm>
            <a:off x="3078331" y="4566864"/>
            <a:ext cx="2348346" cy="369332"/>
          </a:xfrm>
          <a:prstGeom prst="rect">
            <a:avLst/>
          </a:prstGeom>
          <a:noFill/>
        </p:spPr>
        <p:txBody>
          <a:bodyPr wrap="square" rtlCol="0">
            <a:spAutoFit/>
          </a:bodyPr>
          <a:lstStyle/>
          <a:p>
            <a:pPr algn="ctr"/>
            <a:r>
              <a:rPr lang="en-US" b="1" dirty="0"/>
              <a:t>CONSTRUCTION</a:t>
            </a:r>
          </a:p>
        </p:txBody>
      </p:sp>
      <p:sp>
        <p:nvSpPr>
          <p:cNvPr id="22" name="TextBox 21">
            <a:extLst>
              <a:ext uri="{FF2B5EF4-FFF2-40B4-BE49-F238E27FC236}">
                <a16:creationId xmlns:a16="http://schemas.microsoft.com/office/drawing/2014/main" id="{29F22154-CE41-6F44-8D7F-F9FF6D3EEAB9}"/>
              </a:ext>
            </a:extLst>
          </p:cNvPr>
          <p:cNvSpPr txBox="1"/>
          <p:nvPr/>
        </p:nvSpPr>
        <p:spPr>
          <a:xfrm>
            <a:off x="5579756" y="4593908"/>
            <a:ext cx="3096491" cy="369332"/>
          </a:xfrm>
          <a:prstGeom prst="rect">
            <a:avLst/>
          </a:prstGeom>
          <a:noFill/>
        </p:spPr>
        <p:txBody>
          <a:bodyPr wrap="square" rtlCol="0">
            <a:spAutoFit/>
          </a:bodyPr>
          <a:lstStyle/>
          <a:p>
            <a:pPr algn="ctr"/>
            <a:r>
              <a:rPr lang="en-US" b="1" dirty="0"/>
              <a:t>ROAD AND HIGHWAYS</a:t>
            </a:r>
          </a:p>
        </p:txBody>
      </p:sp>
      <p:pic>
        <p:nvPicPr>
          <p:cNvPr id="23" name="Picture 22">
            <a:extLst>
              <a:ext uri="{FF2B5EF4-FFF2-40B4-BE49-F238E27FC236}">
                <a16:creationId xmlns:a16="http://schemas.microsoft.com/office/drawing/2014/main" id="{0FC6B26F-835C-FC43-90A3-7CC9758503CC}"/>
              </a:ext>
            </a:extLst>
          </p:cNvPr>
          <p:cNvPicPr>
            <a:picLocks noChangeAspect="1"/>
          </p:cNvPicPr>
          <p:nvPr/>
        </p:nvPicPr>
        <p:blipFill>
          <a:blip r:embed="rId9"/>
          <a:stretch>
            <a:fillRect/>
          </a:stretch>
        </p:blipFill>
        <p:spPr>
          <a:xfrm>
            <a:off x="6064378" y="3255935"/>
            <a:ext cx="1877590" cy="1178095"/>
          </a:xfrm>
          <a:prstGeom prst="rect">
            <a:avLst/>
          </a:prstGeom>
        </p:spPr>
      </p:pic>
      <p:sp>
        <p:nvSpPr>
          <p:cNvPr id="24" name="TextBox 23">
            <a:extLst>
              <a:ext uri="{FF2B5EF4-FFF2-40B4-BE49-F238E27FC236}">
                <a16:creationId xmlns:a16="http://schemas.microsoft.com/office/drawing/2014/main" id="{ECE63BAC-F275-6145-88A2-F552ED797180}"/>
              </a:ext>
            </a:extLst>
          </p:cNvPr>
          <p:cNvSpPr txBox="1"/>
          <p:nvPr/>
        </p:nvSpPr>
        <p:spPr>
          <a:xfrm>
            <a:off x="8600406" y="4501575"/>
            <a:ext cx="3363003" cy="923330"/>
          </a:xfrm>
          <a:prstGeom prst="rect">
            <a:avLst/>
          </a:prstGeom>
          <a:noFill/>
        </p:spPr>
        <p:txBody>
          <a:bodyPr wrap="square" rtlCol="0">
            <a:spAutoFit/>
          </a:bodyPr>
          <a:lstStyle/>
          <a:p>
            <a:pPr algn="ctr"/>
            <a:r>
              <a:rPr lang="en-US" b="1" dirty="0"/>
              <a:t>LOW-IMPACT DEVELOPMENT AND GREEN INFRASTRUCTURE </a:t>
            </a:r>
          </a:p>
        </p:txBody>
      </p:sp>
    </p:spTree>
    <p:extLst>
      <p:ext uri="{BB962C8B-B14F-4D97-AF65-F5344CB8AC3E}">
        <p14:creationId xmlns:p14="http://schemas.microsoft.com/office/powerpoint/2010/main" val="318843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5689-C2B9-394F-8DB0-07A752A0E42C}"/>
              </a:ext>
            </a:extLst>
          </p:cNvPr>
          <p:cNvSpPr>
            <a:spLocks noGrp="1"/>
          </p:cNvSpPr>
          <p:nvPr>
            <p:ph type="title"/>
          </p:nvPr>
        </p:nvSpPr>
        <p:spPr/>
        <p:txBody>
          <a:bodyPr/>
          <a:lstStyle/>
          <a:p>
            <a:r>
              <a:rPr lang="en-US" cap="small" dirty="0"/>
              <a:t>Compost Sourcing and Quality Requirements</a:t>
            </a:r>
          </a:p>
        </p:txBody>
      </p:sp>
      <p:sp>
        <p:nvSpPr>
          <p:cNvPr id="3" name="Text Placeholder 2">
            <a:extLst>
              <a:ext uri="{FF2B5EF4-FFF2-40B4-BE49-F238E27FC236}">
                <a16:creationId xmlns:a16="http://schemas.microsoft.com/office/drawing/2014/main" id="{07C24972-F1EA-9447-9DF0-F03B89F2BF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52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7FF835-B204-5E43-887C-0741554E26BE}"/>
              </a:ext>
            </a:extLst>
          </p:cNvPr>
          <p:cNvSpPr>
            <a:spLocks noGrp="1"/>
          </p:cNvSpPr>
          <p:nvPr>
            <p:ph type="title"/>
          </p:nvPr>
        </p:nvSpPr>
        <p:spPr>
          <a:xfrm>
            <a:off x="1824736" y="342551"/>
            <a:ext cx="7729728" cy="1188720"/>
          </a:xfrm>
        </p:spPr>
        <p:txBody>
          <a:bodyPr/>
          <a:lstStyle/>
          <a:p>
            <a:r>
              <a:rPr lang="en-US" cap="small" dirty="0"/>
              <a:t>Compost Sourcing </a:t>
            </a:r>
          </a:p>
        </p:txBody>
      </p:sp>
      <p:sp>
        <p:nvSpPr>
          <p:cNvPr id="5" name="Content Placeholder 4">
            <a:extLst>
              <a:ext uri="{FF2B5EF4-FFF2-40B4-BE49-F238E27FC236}">
                <a16:creationId xmlns:a16="http://schemas.microsoft.com/office/drawing/2014/main" id="{66D705ED-B09E-B74C-9BF9-CEE0989232BC}"/>
              </a:ext>
            </a:extLst>
          </p:cNvPr>
          <p:cNvSpPr>
            <a:spLocks noGrp="1"/>
          </p:cNvSpPr>
          <p:nvPr>
            <p:ph idx="1"/>
          </p:nvPr>
        </p:nvSpPr>
        <p:spPr>
          <a:xfrm>
            <a:off x="1252330" y="1770424"/>
            <a:ext cx="9290322" cy="4745025"/>
          </a:xfrm>
          <a:solidFill>
            <a:schemeClr val="bg1"/>
          </a:solidFill>
          <a:ln w="25400">
            <a:solidFill>
              <a:schemeClr val="tx1"/>
            </a:solidFill>
          </a:ln>
        </p:spPr>
        <p:txBody>
          <a:bodyPr>
            <a:normAutofit fontScale="92500" lnSpcReduction="20000"/>
          </a:bodyPr>
          <a:lstStyle/>
          <a:p>
            <a:pPr marL="400050" indent="-400050">
              <a:buAutoNum type="romanLcPeriod"/>
            </a:pPr>
            <a:endParaRPr lang="en-US" dirty="0"/>
          </a:p>
          <a:p>
            <a:r>
              <a:rPr lang="en-US" sz="3200" dirty="0"/>
              <a:t>Compost must be locally sourced, if available.</a:t>
            </a:r>
          </a:p>
          <a:p>
            <a:pPr lvl="1"/>
            <a:r>
              <a:rPr lang="en-US" sz="3000" dirty="0"/>
              <a:t>“Locally produced compost” is defined as compost that is produced in the same region where is it is being used.</a:t>
            </a:r>
          </a:p>
          <a:p>
            <a:r>
              <a:rPr lang="en-US" sz="3200" dirty="0"/>
              <a:t>If locally produced compost is not available, compost must be sourced from outside the region, with preference given to products sourced as close as possible to municipality.</a:t>
            </a:r>
          </a:p>
          <a:p>
            <a:r>
              <a:rPr lang="en-US" sz="3200" dirty="0"/>
              <a:t>Proof that locally produced compost was not available at the time of purchase (or was cost-prohibitive) shall be documented and included in the annual reports.</a:t>
            </a:r>
          </a:p>
          <a:p>
            <a:pPr lvl="1"/>
            <a:endParaRPr lang="en-US" dirty="0"/>
          </a:p>
        </p:txBody>
      </p:sp>
    </p:spTree>
    <p:extLst>
      <p:ext uri="{BB962C8B-B14F-4D97-AF65-F5344CB8AC3E}">
        <p14:creationId xmlns:p14="http://schemas.microsoft.com/office/powerpoint/2010/main" val="139708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EC3C85-B196-E740-9985-44C04CF87D1F}"/>
              </a:ext>
            </a:extLst>
          </p:cNvPr>
          <p:cNvSpPr/>
          <p:nvPr/>
        </p:nvSpPr>
        <p:spPr>
          <a:xfrm>
            <a:off x="1828800" y="2389239"/>
            <a:ext cx="8583561" cy="4222576"/>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30105B84-2F4C-5D46-82EB-2103ABA68337}"/>
              </a:ext>
            </a:extLst>
          </p:cNvPr>
          <p:cNvSpPr>
            <a:spLocks noGrp="1"/>
          </p:cNvSpPr>
          <p:nvPr>
            <p:ph type="title"/>
          </p:nvPr>
        </p:nvSpPr>
        <p:spPr/>
        <p:txBody>
          <a:bodyPr>
            <a:normAutofit/>
          </a:bodyPr>
          <a:lstStyle/>
          <a:p>
            <a:r>
              <a:rPr lang="en-US" cap="small" dirty="0"/>
              <a:t>Alternative Or Additional Sourcing Requirements</a:t>
            </a:r>
          </a:p>
        </p:txBody>
      </p:sp>
      <p:sp>
        <p:nvSpPr>
          <p:cNvPr id="3" name="Content Placeholder 2">
            <a:extLst>
              <a:ext uri="{FF2B5EF4-FFF2-40B4-BE49-F238E27FC236}">
                <a16:creationId xmlns:a16="http://schemas.microsoft.com/office/drawing/2014/main" id="{D7C4C3AE-3670-F641-976F-23925B837AE7}"/>
              </a:ext>
            </a:extLst>
          </p:cNvPr>
          <p:cNvSpPr>
            <a:spLocks noGrp="1"/>
          </p:cNvSpPr>
          <p:nvPr>
            <p:ph idx="1"/>
          </p:nvPr>
        </p:nvSpPr>
        <p:spPr>
          <a:xfrm>
            <a:off x="2231136" y="2638044"/>
            <a:ext cx="7729728" cy="3842269"/>
          </a:xfrm>
        </p:spPr>
        <p:txBody>
          <a:bodyPr>
            <a:normAutofit lnSpcReduction="10000"/>
          </a:bodyPr>
          <a:lstStyle/>
          <a:p>
            <a:r>
              <a:rPr lang="en-US" sz="2800" b="1" dirty="0"/>
              <a:t>Temporal</a:t>
            </a:r>
            <a:r>
              <a:rPr lang="en-US" sz="2800" dirty="0"/>
              <a:t>: Some local governments provide an exception to the requirement that local governments use compost in their projects, if compost products “are not available within a reasonable period of time.” (State of Washington)</a:t>
            </a:r>
          </a:p>
          <a:p>
            <a:r>
              <a:rPr lang="en-US" sz="2800" b="1" dirty="0"/>
              <a:t>Locally Generated</a:t>
            </a:r>
            <a:r>
              <a:rPr lang="en-US" sz="2800" dirty="0"/>
              <a:t>: Some municipalities may preference compost that is made using feedstocks generated within the region. (Sacramento and Berkeley)</a:t>
            </a:r>
          </a:p>
          <a:p>
            <a:pPr lvl="1"/>
            <a:endParaRPr lang="en-US" dirty="0"/>
          </a:p>
        </p:txBody>
      </p:sp>
    </p:spTree>
    <p:extLst>
      <p:ext uri="{BB962C8B-B14F-4D97-AF65-F5344CB8AC3E}">
        <p14:creationId xmlns:p14="http://schemas.microsoft.com/office/powerpoint/2010/main" val="178527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D38343-A26A-3D43-AA5A-DCBAC43956A5}"/>
              </a:ext>
            </a:extLst>
          </p:cNvPr>
          <p:cNvSpPr/>
          <p:nvPr/>
        </p:nvSpPr>
        <p:spPr>
          <a:xfrm>
            <a:off x="818146" y="2958041"/>
            <a:ext cx="3429000" cy="1943557"/>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a:extLst>
              <a:ext uri="{FF2B5EF4-FFF2-40B4-BE49-F238E27FC236}">
                <a16:creationId xmlns:a16="http://schemas.microsoft.com/office/drawing/2014/main" id="{C39727A2-88A5-8C46-961E-397757718CA1}"/>
              </a:ext>
            </a:extLst>
          </p:cNvPr>
          <p:cNvSpPr>
            <a:spLocks noGrp="1"/>
          </p:cNvSpPr>
          <p:nvPr>
            <p:ph type="title"/>
          </p:nvPr>
        </p:nvSpPr>
        <p:spPr/>
        <p:txBody>
          <a:bodyPr/>
          <a:lstStyle/>
          <a:p>
            <a:r>
              <a:rPr lang="en-US" cap="small" dirty="0"/>
              <a:t>U.S. Composting Council Seal of Testing Assurance (STA) Program</a:t>
            </a:r>
          </a:p>
        </p:txBody>
      </p:sp>
      <p:sp>
        <p:nvSpPr>
          <p:cNvPr id="3" name="Content Placeholder 2">
            <a:extLst>
              <a:ext uri="{FF2B5EF4-FFF2-40B4-BE49-F238E27FC236}">
                <a16:creationId xmlns:a16="http://schemas.microsoft.com/office/drawing/2014/main" id="{9FDA0B16-76B4-F444-BB5E-9A7FE551CA43}"/>
              </a:ext>
            </a:extLst>
          </p:cNvPr>
          <p:cNvSpPr>
            <a:spLocks noGrp="1"/>
          </p:cNvSpPr>
          <p:nvPr>
            <p:ph idx="1"/>
          </p:nvPr>
        </p:nvSpPr>
        <p:spPr>
          <a:xfrm>
            <a:off x="4099318" y="2604244"/>
            <a:ext cx="7729728" cy="4042741"/>
          </a:xfrm>
          <a:solidFill>
            <a:schemeClr val="bg1"/>
          </a:solidFill>
          <a:ln w="25400">
            <a:solidFill>
              <a:schemeClr val="tx1"/>
            </a:solidFill>
          </a:ln>
        </p:spPr>
        <p:txBody>
          <a:bodyPr>
            <a:normAutofit/>
          </a:bodyPr>
          <a:lstStyle/>
          <a:p>
            <a:r>
              <a:rPr lang="en-US" sz="2800" dirty="0"/>
              <a:t>Compost must be purchased from U.S. Composting Council STA Program-certified manufacturers.</a:t>
            </a:r>
          </a:p>
          <a:p>
            <a:r>
              <a:rPr lang="en-US" sz="2800" dirty="0"/>
              <a:t>Technical data sheets from composting manufacturers that detail test results for each compost shipment received must be kept on file and included in annual compost procurement report.</a:t>
            </a:r>
            <a:endParaRPr lang="en-US" dirty="0"/>
          </a:p>
        </p:txBody>
      </p:sp>
      <p:sp>
        <p:nvSpPr>
          <p:cNvPr id="5" name="TextBox 4">
            <a:extLst>
              <a:ext uri="{FF2B5EF4-FFF2-40B4-BE49-F238E27FC236}">
                <a16:creationId xmlns:a16="http://schemas.microsoft.com/office/drawing/2014/main" id="{6DA14938-6E2E-4B49-8D50-21ED0D719BE9}"/>
              </a:ext>
            </a:extLst>
          </p:cNvPr>
          <p:cNvSpPr txBox="1"/>
          <p:nvPr/>
        </p:nvSpPr>
        <p:spPr>
          <a:xfrm>
            <a:off x="1084793" y="3144989"/>
            <a:ext cx="2747879" cy="1569660"/>
          </a:xfrm>
          <a:prstGeom prst="rect">
            <a:avLst/>
          </a:prstGeom>
          <a:noFill/>
        </p:spPr>
        <p:txBody>
          <a:bodyPr wrap="square" rtlCol="0">
            <a:spAutoFit/>
          </a:bodyPr>
          <a:lstStyle/>
          <a:p>
            <a:r>
              <a:rPr lang="en-US" sz="1600" b="1" dirty="0">
                <a:solidFill>
                  <a:schemeClr val="bg1"/>
                </a:solidFill>
              </a:rPr>
              <a:t>Note: </a:t>
            </a:r>
            <a:r>
              <a:rPr lang="en-US" sz="1600" dirty="0">
                <a:solidFill>
                  <a:schemeClr val="bg1"/>
                </a:solidFill>
              </a:rPr>
              <a:t>Some local governments include language specifying a maximum amount of time that can pass between when the testing is performed and when the compost is used.</a:t>
            </a:r>
            <a:endParaRPr lang="en-US" sz="1600" b="1" dirty="0">
              <a:solidFill>
                <a:schemeClr val="bg1"/>
              </a:solidFill>
            </a:endParaRPr>
          </a:p>
        </p:txBody>
      </p:sp>
    </p:spTree>
    <p:extLst>
      <p:ext uri="{BB962C8B-B14F-4D97-AF65-F5344CB8AC3E}">
        <p14:creationId xmlns:p14="http://schemas.microsoft.com/office/powerpoint/2010/main" val="107734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7E3-0DB2-3441-8ACA-C3FCC6F82EE2}"/>
              </a:ext>
            </a:extLst>
          </p:cNvPr>
          <p:cNvSpPr>
            <a:spLocks noGrp="1"/>
          </p:cNvSpPr>
          <p:nvPr>
            <p:ph type="title"/>
          </p:nvPr>
        </p:nvSpPr>
        <p:spPr/>
        <p:txBody>
          <a:bodyPr/>
          <a:lstStyle/>
          <a:p>
            <a:r>
              <a:rPr lang="en-US" cap="small" dirty="0"/>
              <a:t>reporting</a:t>
            </a:r>
          </a:p>
        </p:txBody>
      </p:sp>
      <p:sp>
        <p:nvSpPr>
          <p:cNvPr id="3" name="Text Placeholder 2">
            <a:extLst>
              <a:ext uri="{FF2B5EF4-FFF2-40B4-BE49-F238E27FC236}">
                <a16:creationId xmlns:a16="http://schemas.microsoft.com/office/drawing/2014/main" id="{0EF6EC4A-D21D-F545-A194-A95320470F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843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AF18F3-47AC-374A-A2AF-88E0B3177413}"/>
              </a:ext>
            </a:extLst>
          </p:cNvPr>
          <p:cNvSpPr/>
          <p:nvPr/>
        </p:nvSpPr>
        <p:spPr>
          <a:xfrm>
            <a:off x="503956" y="1275906"/>
            <a:ext cx="11119611" cy="5411971"/>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991BCB7-67D2-934A-ACE2-E4B0A7C9D07C}"/>
              </a:ext>
            </a:extLst>
          </p:cNvPr>
          <p:cNvSpPr>
            <a:spLocks noGrp="1"/>
          </p:cNvSpPr>
          <p:nvPr>
            <p:ph type="title"/>
          </p:nvPr>
        </p:nvSpPr>
        <p:spPr>
          <a:xfrm>
            <a:off x="2231136" y="170122"/>
            <a:ext cx="7729728" cy="947852"/>
          </a:xfrm>
        </p:spPr>
        <p:txBody>
          <a:bodyPr/>
          <a:lstStyle/>
          <a:p>
            <a:r>
              <a:rPr lang="en-US" cap="small" dirty="0"/>
              <a:t>Reporting</a:t>
            </a:r>
          </a:p>
        </p:txBody>
      </p:sp>
      <p:sp>
        <p:nvSpPr>
          <p:cNvPr id="3" name="Content Placeholder 2">
            <a:extLst>
              <a:ext uri="{FF2B5EF4-FFF2-40B4-BE49-F238E27FC236}">
                <a16:creationId xmlns:a16="http://schemas.microsoft.com/office/drawing/2014/main" id="{DF17C02A-0786-854A-9F30-D571BB38EAE8}"/>
              </a:ext>
            </a:extLst>
          </p:cNvPr>
          <p:cNvSpPr>
            <a:spLocks noGrp="1"/>
          </p:cNvSpPr>
          <p:nvPr>
            <p:ph idx="1"/>
          </p:nvPr>
        </p:nvSpPr>
        <p:spPr>
          <a:xfrm>
            <a:off x="791308" y="1446029"/>
            <a:ext cx="10896736" cy="5411971"/>
          </a:xfrm>
        </p:spPr>
        <p:txBody>
          <a:bodyPr>
            <a:normAutofit/>
          </a:bodyPr>
          <a:lstStyle/>
          <a:p>
            <a:pPr>
              <a:buFont typeface="Wingdings" panose="05000000000000000000" pitchFamily="2" charset="2"/>
              <a:buChar char="§"/>
            </a:pPr>
            <a:r>
              <a:rPr lang="en-US" sz="2200" dirty="0"/>
              <a:t>Annual reporting requirements: </a:t>
            </a:r>
          </a:p>
          <a:p>
            <a:pPr lvl="1">
              <a:buFont typeface="Wingdings" panose="05000000000000000000" pitchFamily="2" charset="2"/>
              <a:buChar char="§"/>
            </a:pPr>
            <a:r>
              <a:rPr lang="en-US" sz="2200" dirty="0"/>
              <a:t>Name of the municipal entity; </a:t>
            </a:r>
          </a:p>
          <a:p>
            <a:pPr lvl="1">
              <a:buFont typeface="Wingdings" panose="05000000000000000000" pitchFamily="2" charset="2"/>
              <a:buChar char="§"/>
            </a:pPr>
            <a:r>
              <a:rPr lang="en-US" sz="2200" dirty="0"/>
              <a:t>Volume of compost purchased throughout the year and total amount spent on compost; </a:t>
            </a:r>
          </a:p>
          <a:p>
            <a:pPr lvl="1">
              <a:buFont typeface="Wingdings" panose="05000000000000000000" pitchFamily="2" charset="2"/>
              <a:buChar char="§"/>
            </a:pPr>
            <a:r>
              <a:rPr lang="en-US" sz="2200" dirty="0"/>
              <a:t>Information about the source of the compost and proof of its STA certification; and</a:t>
            </a:r>
          </a:p>
          <a:p>
            <a:pPr lvl="1">
              <a:buFont typeface="Wingdings" panose="05000000000000000000" pitchFamily="2" charset="2"/>
              <a:buChar char="§"/>
            </a:pPr>
            <a:r>
              <a:rPr lang="en-US" sz="2200" dirty="0"/>
              <a:t>Recommendations for how to increase the percentage of purchased compost in the future.</a:t>
            </a:r>
          </a:p>
          <a:p>
            <a:pPr>
              <a:buFont typeface="Wingdings" panose="05000000000000000000" pitchFamily="2" charset="2"/>
              <a:buChar char="§"/>
            </a:pPr>
            <a:r>
              <a:rPr lang="en-US" sz="2200" dirty="0"/>
              <a:t>Municipal procurement office reviews reports,  tracks progress,  shares information with the public.</a:t>
            </a:r>
          </a:p>
          <a:p>
            <a:pPr>
              <a:buFont typeface="Wingdings" panose="05000000000000000000" pitchFamily="2" charset="2"/>
              <a:buChar char="§"/>
            </a:pPr>
            <a:r>
              <a:rPr lang="en-US" sz="2200" dirty="0"/>
              <a:t>Tracking and reporting requirements help to:  </a:t>
            </a:r>
          </a:p>
          <a:p>
            <a:pPr lvl="1">
              <a:buFont typeface="Wingdings" panose="05000000000000000000" pitchFamily="2" charset="2"/>
              <a:buChar char="§"/>
            </a:pPr>
            <a:r>
              <a:rPr lang="en-US" sz="2000" dirty="0"/>
              <a:t>gain credibility by demonstrating how the jurisdiction is “leading by example”</a:t>
            </a:r>
          </a:p>
          <a:p>
            <a:pPr lvl="1">
              <a:buFont typeface="Wingdings" panose="05000000000000000000" pitchFamily="2" charset="2"/>
              <a:buChar char="§"/>
            </a:pPr>
            <a:r>
              <a:rPr lang="en-US" sz="2000" dirty="0"/>
              <a:t>identify opportunities to improve the sustainable procurement program (</a:t>
            </a:r>
            <a:r>
              <a:rPr lang="en-US" sz="2000" dirty="0">
                <a:hlinkClick r:id="rId2"/>
              </a:rPr>
              <a:t>Urban Sustainability Directors Network</a:t>
            </a:r>
            <a:r>
              <a:rPr lang="en-US" sz="2000" dirty="0"/>
              <a:t>, p. 8)</a:t>
            </a:r>
          </a:p>
        </p:txBody>
      </p:sp>
    </p:spTree>
    <p:extLst>
      <p:ext uri="{BB962C8B-B14F-4D97-AF65-F5344CB8AC3E}">
        <p14:creationId xmlns:p14="http://schemas.microsoft.com/office/powerpoint/2010/main" val="143202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85D052-B7C1-A24A-9DEC-B63CE107F0FA}"/>
              </a:ext>
            </a:extLst>
          </p:cNvPr>
          <p:cNvSpPr/>
          <p:nvPr/>
        </p:nvSpPr>
        <p:spPr>
          <a:xfrm>
            <a:off x="488008" y="1346990"/>
            <a:ext cx="5423213" cy="2758908"/>
          </a:xfrm>
          <a:prstGeom prst="rect">
            <a:avLst/>
          </a:prstGeom>
          <a:solidFill>
            <a:schemeClr val="bg1"/>
          </a:solid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DA1D780-22AE-BB42-AD86-CE508975905A}"/>
              </a:ext>
            </a:extLst>
          </p:cNvPr>
          <p:cNvSpPr/>
          <p:nvPr/>
        </p:nvSpPr>
        <p:spPr>
          <a:xfrm>
            <a:off x="6280777" y="1344024"/>
            <a:ext cx="5423215" cy="2741469"/>
          </a:xfrm>
          <a:prstGeom prst="rect">
            <a:avLst/>
          </a:prstGeom>
          <a:solidFill>
            <a:schemeClr val="bg1"/>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2EBF6C-3A34-D849-A2C0-56C19D907E89}"/>
              </a:ext>
            </a:extLst>
          </p:cNvPr>
          <p:cNvSpPr/>
          <p:nvPr/>
        </p:nvSpPr>
        <p:spPr>
          <a:xfrm>
            <a:off x="3509209" y="4259288"/>
            <a:ext cx="5173579" cy="2431169"/>
          </a:xfrm>
          <a:prstGeom prst="rect">
            <a:avLst/>
          </a:prstGeom>
          <a:solidFill>
            <a:schemeClr val="bg1"/>
          </a:solidFill>
          <a:ln w="412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CBCDF-8139-2F49-9497-021E47C8B21B}"/>
              </a:ext>
            </a:extLst>
          </p:cNvPr>
          <p:cNvSpPr>
            <a:spLocks noGrp="1"/>
          </p:cNvSpPr>
          <p:nvPr>
            <p:ph type="title"/>
          </p:nvPr>
        </p:nvSpPr>
        <p:spPr>
          <a:xfrm>
            <a:off x="926430" y="311050"/>
            <a:ext cx="10515600" cy="879584"/>
          </a:xfrm>
        </p:spPr>
        <p:txBody>
          <a:bodyPr/>
          <a:lstStyle/>
          <a:p>
            <a:r>
              <a:rPr lang="en-US" cap="small" dirty="0"/>
              <a:t>Presentation Outline</a:t>
            </a:r>
          </a:p>
        </p:txBody>
      </p:sp>
      <p:sp>
        <p:nvSpPr>
          <p:cNvPr id="3" name="Content Placeholder 2">
            <a:extLst>
              <a:ext uri="{FF2B5EF4-FFF2-40B4-BE49-F238E27FC236}">
                <a16:creationId xmlns:a16="http://schemas.microsoft.com/office/drawing/2014/main" id="{1098B5E8-5B06-EA44-93EB-B0D3BDABF103}"/>
              </a:ext>
            </a:extLst>
          </p:cNvPr>
          <p:cNvSpPr>
            <a:spLocks noGrp="1"/>
          </p:cNvSpPr>
          <p:nvPr>
            <p:ph sz="half" idx="1"/>
          </p:nvPr>
        </p:nvSpPr>
        <p:spPr>
          <a:xfrm>
            <a:off x="672786" y="1367338"/>
            <a:ext cx="5423213" cy="2718213"/>
          </a:xfrm>
        </p:spPr>
        <p:txBody>
          <a:bodyPr>
            <a:noAutofit/>
          </a:bodyPr>
          <a:lstStyle/>
          <a:p>
            <a:pPr marL="0" indent="0">
              <a:buNone/>
            </a:pPr>
            <a:r>
              <a:rPr lang="en-US" sz="2200" b="1" dirty="0">
                <a:solidFill>
                  <a:schemeClr val="accent4">
                    <a:lumMod val="75000"/>
                  </a:schemeClr>
                </a:solidFill>
              </a:rPr>
              <a:t>Part I:  Background</a:t>
            </a:r>
          </a:p>
          <a:p>
            <a:pPr marL="1028700" lvl="1" indent="-571500">
              <a:buAutoNum type="romanUcPeriod"/>
            </a:pPr>
            <a:r>
              <a:rPr lang="en-US" sz="2200" dirty="0"/>
              <a:t>What is a Compost Procurement Policy?</a:t>
            </a:r>
          </a:p>
          <a:p>
            <a:pPr marL="1028700" lvl="1" indent="-571500">
              <a:buAutoNum type="romanUcPeriod"/>
            </a:pPr>
            <a:r>
              <a:rPr lang="en-US" sz="2200" dirty="0"/>
              <a:t>Goals</a:t>
            </a:r>
          </a:p>
          <a:p>
            <a:pPr marL="1028700" lvl="1" indent="-571500">
              <a:buAutoNum type="romanUcPeriod"/>
            </a:pPr>
            <a:r>
              <a:rPr lang="en-US" sz="2200" dirty="0"/>
              <a:t>Model Policy Development </a:t>
            </a:r>
          </a:p>
        </p:txBody>
      </p:sp>
      <p:sp>
        <p:nvSpPr>
          <p:cNvPr id="5" name="Content Placeholder 4">
            <a:extLst>
              <a:ext uri="{FF2B5EF4-FFF2-40B4-BE49-F238E27FC236}">
                <a16:creationId xmlns:a16="http://schemas.microsoft.com/office/drawing/2014/main" id="{A2BF4DE4-F812-E34B-815D-EC2383B0DBF3}"/>
              </a:ext>
            </a:extLst>
          </p:cNvPr>
          <p:cNvSpPr>
            <a:spLocks noGrp="1"/>
          </p:cNvSpPr>
          <p:nvPr>
            <p:ph sz="half" idx="2"/>
          </p:nvPr>
        </p:nvSpPr>
        <p:spPr>
          <a:xfrm>
            <a:off x="3782220" y="4371281"/>
            <a:ext cx="4804020" cy="2319176"/>
          </a:xfrm>
        </p:spPr>
        <p:txBody>
          <a:bodyPr>
            <a:normAutofit/>
          </a:bodyPr>
          <a:lstStyle/>
          <a:p>
            <a:pPr marL="0" indent="0">
              <a:buNone/>
            </a:pPr>
            <a:r>
              <a:rPr lang="en-US" sz="2400" b="1" dirty="0">
                <a:solidFill>
                  <a:schemeClr val="accent3">
                    <a:lumMod val="75000"/>
                  </a:schemeClr>
                </a:solidFill>
              </a:rPr>
              <a:t>Part III:  Additional Resources </a:t>
            </a:r>
            <a:endParaRPr lang="en-US" sz="2400" dirty="0"/>
          </a:p>
          <a:p>
            <a:pPr marL="1028700" lvl="1" indent="-571500">
              <a:buAutoNum type="romanUcPeriod"/>
            </a:pPr>
            <a:r>
              <a:rPr lang="en-US" sz="2400" dirty="0"/>
              <a:t>Links to Model Policy </a:t>
            </a:r>
          </a:p>
          <a:p>
            <a:pPr marL="1028700" lvl="1" indent="-571500">
              <a:buAutoNum type="romanUcPeriod"/>
            </a:pPr>
            <a:r>
              <a:rPr lang="en-US" sz="2400" dirty="0"/>
              <a:t>Helpful Sources </a:t>
            </a:r>
          </a:p>
          <a:p>
            <a:pPr marL="1028700" lvl="1" indent="-571500">
              <a:buAutoNum type="romanUcPeriod"/>
            </a:pPr>
            <a:r>
              <a:rPr lang="en-US" sz="2400" dirty="0"/>
              <a:t>Contact Information</a:t>
            </a:r>
          </a:p>
        </p:txBody>
      </p:sp>
      <p:sp>
        <p:nvSpPr>
          <p:cNvPr id="6" name="Content Placeholder 2">
            <a:extLst>
              <a:ext uri="{FF2B5EF4-FFF2-40B4-BE49-F238E27FC236}">
                <a16:creationId xmlns:a16="http://schemas.microsoft.com/office/drawing/2014/main" id="{589C1363-CC31-E843-8D11-F09DDEEE87DD}"/>
              </a:ext>
            </a:extLst>
          </p:cNvPr>
          <p:cNvSpPr txBox="1">
            <a:spLocks/>
          </p:cNvSpPr>
          <p:nvPr/>
        </p:nvSpPr>
        <p:spPr>
          <a:xfrm>
            <a:off x="6530413" y="1438714"/>
            <a:ext cx="10876548" cy="237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2">
                    <a:lumMod val="75000"/>
                  </a:schemeClr>
                </a:solidFill>
              </a:rPr>
              <a:t>Part II:  The Model Policy</a:t>
            </a:r>
          </a:p>
          <a:p>
            <a:pPr marL="1028700" lvl="1" indent="-571500">
              <a:spcBef>
                <a:spcPts val="1000"/>
              </a:spcBef>
              <a:buClr>
                <a:schemeClr val="accent2"/>
              </a:buClr>
              <a:buFont typeface="Arial" panose="020B0604020202020204" pitchFamily="34" charset="0"/>
              <a:buAutoNum type="romanUcPeriod"/>
            </a:pPr>
            <a:r>
              <a:rPr lang="en-US" sz="2200" dirty="0"/>
              <a:t>Purpose </a:t>
            </a:r>
          </a:p>
          <a:p>
            <a:pPr marL="1028700" lvl="1" indent="-571500">
              <a:buClr>
                <a:schemeClr val="accent2"/>
              </a:buClr>
              <a:buFont typeface="Arial" panose="020B0604020202020204" pitchFamily="34" charset="0"/>
              <a:buAutoNum type="romanUcPeriod"/>
            </a:pPr>
            <a:r>
              <a:rPr lang="en-US" sz="2200" dirty="0"/>
              <a:t>Procurement Requirements</a:t>
            </a:r>
          </a:p>
          <a:p>
            <a:pPr marL="1028700" lvl="1" indent="-571500">
              <a:buClr>
                <a:schemeClr val="accent2"/>
              </a:buClr>
              <a:buFont typeface="Arial" panose="020B0604020202020204" pitchFamily="34" charset="0"/>
              <a:buAutoNum type="romanUcPeriod"/>
            </a:pPr>
            <a:r>
              <a:rPr lang="en-US" sz="2200" dirty="0"/>
              <a:t>Compost Sourcing </a:t>
            </a:r>
          </a:p>
          <a:p>
            <a:pPr marL="1028700" lvl="1" indent="-571500">
              <a:buClr>
                <a:schemeClr val="accent2"/>
              </a:buClr>
              <a:buFont typeface="Arial" panose="020B0604020202020204" pitchFamily="34" charset="0"/>
              <a:buAutoNum type="romanUcPeriod"/>
            </a:pPr>
            <a:r>
              <a:rPr lang="en-US" sz="2200" dirty="0"/>
              <a:t>Reporting  </a:t>
            </a:r>
          </a:p>
        </p:txBody>
      </p:sp>
    </p:spTree>
    <p:extLst>
      <p:ext uri="{BB962C8B-B14F-4D97-AF65-F5344CB8AC3E}">
        <p14:creationId xmlns:p14="http://schemas.microsoft.com/office/powerpoint/2010/main" val="250934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B1582-16C8-304C-92AA-C5032D7DB109}"/>
              </a:ext>
            </a:extLst>
          </p:cNvPr>
          <p:cNvSpPr>
            <a:spLocks noGrp="1"/>
          </p:cNvSpPr>
          <p:nvPr>
            <p:ph type="title"/>
          </p:nvPr>
        </p:nvSpPr>
        <p:spPr>
          <a:solidFill>
            <a:schemeClr val="tx1"/>
          </a:solidFill>
        </p:spPr>
        <p:txBody>
          <a:bodyPr/>
          <a:lstStyle/>
          <a:p>
            <a:r>
              <a:rPr lang="en-US" b="1" dirty="0">
                <a:solidFill>
                  <a:schemeClr val="bg1"/>
                </a:solidFill>
              </a:rPr>
              <a:t>Additional Resources</a:t>
            </a:r>
          </a:p>
        </p:txBody>
      </p:sp>
      <p:sp>
        <p:nvSpPr>
          <p:cNvPr id="5" name="Text Placeholder 4">
            <a:extLst>
              <a:ext uri="{FF2B5EF4-FFF2-40B4-BE49-F238E27FC236}">
                <a16:creationId xmlns:a16="http://schemas.microsoft.com/office/drawing/2014/main" id="{7CF907FE-DCC0-8243-9387-C0376C51FA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329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556436-EC13-C949-BC56-FA70A940054D}"/>
              </a:ext>
            </a:extLst>
          </p:cNvPr>
          <p:cNvSpPr/>
          <p:nvPr/>
        </p:nvSpPr>
        <p:spPr>
          <a:xfrm>
            <a:off x="270612" y="1878317"/>
            <a:ext cx="6777887" cy="4522991"/>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64BC0437-4127-F040-B6EE-3B13AF40E274}"/>
              </a:ext>
            </a:extLst>
          </p:cNvPr>
          <p:cNvSpPr/>
          <p:nvPr/>
        </p:nvSpPr>
        <p:spPr>
          <a:xfrm>
            <a:off x="7208221" y="1857496"/>
            <a:ext cx="4381500" cy="477190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2" name="Title 1">
            <a:extLst>
              <a:ext uri="{FF2B5EF4-FFF2-40B4-BE49-F238E27FC236}">
                <a16:creationId xmlns:a16="http://schemas.microsoft.com/office/drawing/2014/main" id="{21586D18-A94F-184F-8686-BC6344354888}"/>
              </a:ext>
            </a:extLst>
          </p:cNvPr>
          <p:cNvSpPr>
            <a:spLocks noGrp="1"/>
          </p:cNvSpPr>
          <p:nvPr>
            <p:ph type="title"/>
          </p:nvPr>
        </p:nvSpPr>
        <p:spPr>
          <a:xfrm>
            <a:off x="2231136" y="456692"/>
            <a:ext cx="7729728" cy="1188720"/>
          </a:xfrm>
        </p:spPr>
        <p:txBody>
          <a:bodyPr/>
          <a:lstStyle/>
          <a:p>
            <a:r>
              <a:rPr lang="en-US" cap="small" dirty="0"/>
              <a:t>Dive into the Model Policy</a:t>
            </a:r>
          </a:p>
        </p:txBody>
      </p:sp>
      <p:sp>
        <p:nvSpPr>
          <p:cNvPr id="3" name="Content Placeholder 2">
            <a:extLst>
              <a:ext uri="{FF2B5EF4-FFF2-40B4-BE49-F238E27FC236}">
                <a16:creationId xmlns:a16="http://schemas.microsoft.com/office/drawing/2014/main" id="{53FEF9E5-567F-6340-AF74-2625FFE8B084}"/>
              </a:ext>
            </a:extLst>
          </p:cNvPr>
          <p:cNvSpPr>
            <a:spLocks noGrp="1"/>
          </p:cNvSpPr>
          <p:nvPr>
            <p:ph idx="1"/>
          </p:nvPr>
        </p:nvSpPr>
        <p:spPr>
          <a:xfrm>
            <a:off x="749224" y="2084469"/>
            <a:ext cx="5820664" cy="3965956"/>
          </a:xfrm>
        </p:spPr>
        <p:txBody>
          <a:bodyPr>
            <a:normAutofit lnSpcReduction="10000"/>
          </a:bodyPr>
          <a:lstStyle/>
          <a:p>
            <a:pPr marL="0" indent="0">
              <a:buNone/>
            </a:pPr>
            <a:r>
              <a:rPr lang="en-US" b="1" dirty="0">
                <a:solidFill>
                  <a:schemeClr val="accent3">
                    <a:lumMod val="75000"/>
                  </a:schemeClr>
                </a:solidFill>
              </a:rPr>
              <a:t>Annotated Model Compost Procurement Policy: </a:t>
            </a:r>
            <a:r>
              <a:rPr lang="en-US" b="1" dirty="0">
                <a:solidFill>
                  <a:schemeClr val="tx1"/>
                </a:solidFill>
                <a:hlinkClick r:id="rId2"/>
              </a:rPr>
              <a:t>https://www.eli.org/research-report/model-compost-procurement-policy-commentaries</a:t>
            </a:r>
            <a:r>
              <a:rPr lang="en-US" b="1" dirty="0">
                <a:solidFill>
                  <a:schemeClr val="tx1"/>
                </a:solidFill>
              </a:rPr>
              <a:t> </a:t>
            </a:r>
          </a:p>
          <a:p>
            <a:pPr marL="0" indent="0">
              <a:buNone/>
            </a:pPr>
            <a:r>
              <a:rPr lang="en-US" dirty="0"/>
              <a:t>Commentary is provided explaining the benefits of key provisions and alternative approaches, as well as links to examples—all of which are intended to help guide stakeholders and policymakers in tailoring the policy to the unique circumstances of their region</a:t>
            </a:r>
          </a:p>
          <a:p>
            <a:pPr marL="0" indent="0">
              <a:buNone/>
            </a:pPr>
            <a:r>
              <a:rPr lang="en-US" b="1" dirty="0">
                <a:solidFill>
                  <a:schemeClr val="accent3">
                    <a:lumMod val="75000"/>
                  </a:schemeClr>
                </a:solidFill>
              </a:rPr>
              <a:t>Unannotated Model Compost Procurement Policy: </a:t>
            </a:r>
            <a:r>
              <a:rPr lang="en-US" b="1" dirty="0">
                <a:hlinkClick r:id="rId2"/>
              </a:rPr>
              <a:t>https://www.eli.org/research-report/model-compost-procurement-policy-commentaries</a:t>
            </a:r>
            <a:r>
              <a:rPr lang="en-US" b="1" dirty="0"/>
              <a:t> </a:t>
            </a:r>
          </a:p>
          <a:p>
            <a:pPr marL="0" indent="0">
              <a:buNone/>
            </a:pPr>
            <a:r>
              <a:rPr lang="en-US" dirty="0"/>
              <a:t>This template without commentaries can be used as an “off-the-shelf” model and was developed to be easily adapted for individual municipalities. </a:t>
            </a:r>
            <a:endParaRPr lang="en-US" b="1" dirty="0"/>
          </a:p>
          <a:p>
            <a:pPr marL="0" indent="0">
              <a:buNone/>
            </a:pPr>
            <a:endParaRPr lang="en-US" b="1" dirty="0"/>
          </a:p>
        </p:txBody>
      </p:sp>
      <p:pic>
        <p:nvPicPr>
          <p:cNvPr id="4" name="Picture 3">
            <a:extLst>
              <a:ext uri="{FF2B5EF4-FFF2-40B4-BE49-F238E27FC236}">
                <a16:creationId xmlns:a16="http://schemas.microsoft.com/office/drawing/2014/main" id="{F878488C-ADA2-5746-AAAE-CC059EB58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207" y="2079727"/>
            <a:ext cx="3843528" cy="4321581"/>
          </a:xfrm>
          <a:prstGeom prst="rect">
            <a:avLst/>
          </a:prstGeom>
        </p:spPr>
      </p:pic>
    </p:spTree>
    <p:extLst>
      <p:ext uri="{BB962C8B-B14F-4D97-AF65-F5344CB8AC3E}">
        <p14:creationId xmlns:p14="http://schemas.microsoft.com/office/powerpoint/2010/main" val="263405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C37B9D-896B-D642-8CA4-D72C006BFD48}"/>
              </a:ext>
            </a:extLst>
          </p:cNvPr>
          <p:cNvSpPr/>
          <p:nvPr/>
        </p:nvSpPr>
        <p:spPr>
          <a:xfrm>
            <a:off x="946598" y="1753606"/>
            <a:ext cx="9765401" cy="4787402"/>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F1E5FE4-E31C-D845-93AB-A56B200478B6}"/>
              </a:ext>
            </a:extLst>
          </p:cNvPr>
          <p:cNvSpPr>
            <a:spLocks noGrp="1"/>
          </p:cNvSpPr>
          <p:nvPr>
            <p:ph type="title"/>
          </p:nvPr>
        </p:nvSpPr>
        <p:spPr>
          <a:xfrm>
            <a:off x="1964436" y="316992"/>
            <a:ext cx="7729728" cy="1188720"/>
          </a:xfrm>
        </p:spPr>
        <p:txBody>
          <a:bodyPr/>
          <a:lstStyle/>
          <a:p>
            <a:r>
              <a:rPr lang="en-US" cap="small" dirty="0"/>
              <a:t>Helpful Sources</a:t>
            </a:r>
          </a:p>
        </p:txBody>
      </p:sp>
      <p:sp>
        <p:nvSpPr>
          <p:cNvPr id="3" name="Content Placeholder 2">
            <a:extLst>
              <a:ext uri="{FF2B5EF4-FFF2-40B4-BE49-F238E27FC236}">
                <a16:creationId xmlns:a16="http://schemas.microsoft.com/office/drawing/2014/main" id="{975C3F39-B8B8-1541-ADBF-17B2A08398FC}"/>
              </a:ext>
            </a:extLst>
          </p:cNvPr>
          <p:cNvSpPr>
            <a:spLocks noGrp="1"/>
          </p:cNvSpPr>
          <p:nvPr>
            <p:ph idx="1"/>
          </p:nvPr>
        </p:nvSpPr>
        <p:spPr>
          <a:xfrm>
            <a:off x="1459522" y="2105049"/>
            <a:ext cx="8739555" cy="4325731"/>
          </a:xfrm>
        </p:spPr>
        <p:txBody>
          <a:bodyPr>
            <a:normAutofit fontScale="92500" lnSpcReduction="10000"/>
          </a:bodyPr>
          <a:lstStyle/>
          <a:p>
            <a:pPr marL="0" indent="0">
              <a:buNone/>
            </a:pPr>
            <a:r>
              <a:rPr lang="en-US" b="1" dirty="0">
                <a:solidFill>
                  <a:schemeClr val="accent3">
                    <a:lumMod val="75000"/>
                  </a:schemeClr>
                </a:solidFill>
              </a:rPr>
              <a:t>Nashville Food Waste Initiative: </a:t>
            </a:r>
            <a:r>
              <a:rPr lang="en-US" dirty="0">
                <a:hlinkClick r:id="rId2"/>
              </a:rPr>
              <a:t>https://urbangreenlab.org/nashville-food-waste-initiative/</a:t>
            </a:r>
            <a:endParaRPr lang="en-US" dirty="0"/>
          </a:p>
          <a:p>
            <a:pPr marL="0" indent="0">
              <a:buNone/>
            </a:pPr>
            <a:endParaRPr lang="en-US" dirty="0"/>
          </a:p>
          <a:p>
            <a:pPr marL="0" indent="0">
              <a:buNone/>
            </a:pPr>
            <a:r>
              <a:rPr lang="en-US" b="1" dirty="0">
                <a:solidFill>
                  <a:schemeClr val="accent3">
                    <a:lumMod val="75000"/>
                  </a:schemeClr>
                </a:solidFill>
              </a:rPr>
              <a:t>NRDC Food Matters</a:t>
            </a:r>
            <a:r>
              <a:rPr lang="en-US" b="1" dirty="0"/>
              <a:t>: </a:t>
            </a:r>
            <a:r>
              <a:rPr lang="en-US" dirty="0">
                <a:hlinkClick r:id="rId3"/>
              </a:rPr>
              <a:t>https://www.nrdc.org/food-matters</a:t>
            </a:r>
            <a:endParaRPr lang="en-US" dirty="0"/>
          </a:p>
          <a:p>
            <a:pPr marL="0" indent="0">
              <a:buNone/>
            </a:pPr>
            <a:endParaRPr lang="en-US" dirty="0"/>
          </a:p>
          <a:p>
            <a:pPr marL="0" indent="0">
              <a:buNone/>
            </a:pPr>
            <a:r>
              <a:rPr lang="en-US" b="1" dirty="0">
                <a:solidFill>
                  <a:schemeClr val="accent3">
                    <a:lumMod val="75000"/>
                  </a:schemeClr>
                </a:solidFill>
              </a:rPr>
              <a:t>ELI Food Waste Initiative: </a:t>
            </a:r>
            <a:r>
              <a:rPr lang="en-US" dirty="0">
                <a:hlinkClick r:id="rId4"/>
              </a:rPr>
              <a:t>https://www.eli.org/food-waste-initiative/food-waste-prevention-recovery-and-recycling</a:t>
            </a:r>
            <a:endParaRPr lang="en-US" dirty="0"/>
          </a:p>
          <a:p>
            <a:pPr marL="0" indent="0">
              <a:buNone/>
            </a:pPr>
            <a:endParaRPr lang="en-US" dirty="0">
              <a:solidFill>
                <a:schemeClr val="accent3">
                  <a:lumMod val="75000"/>
                </a:schemeClr>
              </a:solidFill>
            </a:endParaRPr>
          </a:p>
          <a:p>
            <a:pPr marL="0" indent="0">
              <a:buNone/>
            </a:pPr>
            <a:r>
              <a:rPr lang="en-US" b="1" dirty="0">
                <a:solidFill>
                  <a:schemeClr val="accent3">
                    <a:lumMod val="75000"/>
                  </a:schemeClr>
                </a:solidFill>
              </a:rPr>
              <a:t>U.S. Composting Council’s Model Compost Rules: </a:t>
            </a:r>
            <a:r>
              <a:rPr lang="en-US" dirty="0">
                <a:hlinkClick r:id="rId5"/>
              </a:rPr>
              <a:t>https://cdn.ymaws.com/www.compostingcouncil.org/resource/resmgr/images/advocacy/Model_Compost_Rule.pdf</a:t>
            </a:r>
            <a:endParaRPr lang="en-US" dirty="0">
              <a:solidFill>
                <a:schemeClr val="accent3">
                  <a:lumMod val="75000"/>
                </a:schemeClr>
              </a:solidFill>
            </a:endParaRPr>
          </a:p>
          <a:p>
            <a:pPr marL="0" indent="0">
              <a:buNone/>
            </a:pPr>
            <a:endParaRPr lang="en-US" dirty="0">
              <a:solidFill>
                <a:schemeClr val="accent3">
                  <a:lumMod val="75000"/>
                </a:schemeClr>
              </a:solidFill>
            </a:endParaRPr>
          </a:p>
          <a:p>
            <a:pPr marL="0" indent="0">
              <a:buNone/>
            </a:pPr>
            <a:r>
              <a:rPr lang="en-US" b="1" dirty="0">
                <a:solidFill>
                  <a:schemeClr val="accent3">
                    <a:lumMod val="75000"/>
                  </a:schemeClr>
                </a:solidFill>
              </a:rPr>
              <a:t>U.S. Composting Council’s Compost Use Applications Factsheets: </a:t>
            </a:r>
            <a:r>
              <a:rPr lang="en-US" dirty="0">
                <a:hlinkClick r:id="rId6"/>
              </a:rPr>
              <a:t>https://compostfoundation.org/Return-on-Investment</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829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96BB-E841-3B47-98B3-4BEFF25D77D1}"/>
              </a:ext>
            </a:extLst>
          </p:cNvPr>
          <p:cNvSpPr>
            <a:spLocks noGrp="1"/>
          </p:cNvSpPr>
          <p:nvPr>
            <p:ph type="title"/>
          </p:nvPr>
        </p:nvSpPr>
        <p:spPr>
          <a:xfrm>
            <a:off x="2231136" y="763524"/>
            <a:ext cx="7729728" cy="1188720"/>
          </a:xfrm>
        </p:spPr>
        <p:txBody>
          <a:bodyPr/>
          <a:lstStyle/>
          <a:p>
            <a:r>
              <a:rPr lang="en-US" cap="small" dirty="0"/>
              <a:t>For More Information Please Contact</a:t>
            </a:r>
          </a:p>
        </p:txBody>
      </p:sp>
      <p:sp>
        <p:nvSpPr>
          <p:cNvPr id="3" name="Content Placeholder 2">
            <a:extLst>
              <a:ext uri="{FF2B5EF4-FFF2-40B4-BE49-F238E27FC236}">
                <a16:creationId xmlns:a16="http://schemas.microsoft.com/office/drawing/2014/main" id="{FB8A6D9D-1307-A546-9976-33DA6316E4F5}"/>
              </a:ext>
            </a:extLst>
          </p:cNvPr>
          <p:cNvSpPr>
            <a:spLocks noGrp="1"/>
          </p:cNvSpPr>
          <p:nvPr>
            <p:ph sz="half" idx="1"/>
          </p:nvPr>
        </p:nvSpPr>
        <p:spPr>
          <a:xfrm>
            <a:off x="826514" y="2288835"/>
            <a:ext cx="4697986" cy="4176268"/>
          </a:xfrm>
          <a:solidFill>
            <a:schemeClr val="bg1"/>
          </a:solidFill>
          <a:ln w="25400">
            <a:solidFill>
              <a:schemeClr val="tx1"/>
            </a:solidFill>
          </a:ln>
        </p:spPr>
        <p:txBody>
          <a:bodyPr/>
          <a:lstStyle/>
          <a:p>
            <a:pPr marL="0" indent="0" algn="ctr">
              <a:buNone/>
            </a:pPr>
            <a:endParaRPr lang="en-US" b="1" dirty="0">
              <a:solidFill>
                <a:schemeClr val="accent3">
                  <a:lumMod val="75000"/>
                </a:schemeClr>
              </a:solidFill>
            </a:endParaRPr>
          </a:p>
          <a:p>
            <a:pPr marL="0" indent="0" algn="ctr">
              <a:buNone/>
            </a:pPr>
            <a:r>
              <a:rPr lang="en-US" b="1" dirty="0">
                <a:solidFill>
                  <a:schemeClr val="accent3">
                    <a:lumMod val="75000"/>
                  </a:schemeClr>
                </a:solidFill>
              </a:rPr>
              <a:t>LINDA BREGGIN</a:t>
            </a:r>
          </a:p>
          <a:p>
            <a:pPr marL="0" indent="0" algn="ctr">
              <a:buNone/>
            </a:pPr>
            <a:r>
              <a:rPr lang="en-US" b="1" dirty="0">
                <a:solidFill>
                  <a:schemeClr val="accent3">
                    <a:lumMod val="75000"/>
                  </a:schemeClr>
                </a:solidFill>
              </a:rPr>
              <a:t>breggin@eli.org</a:t>
            </a:r>
          </a:p>
          <a:p>
            <a:pPr marL="0" indent="0" algn="ctr">
              <a:buNone/>
            </a:pPr>
            <a:r>
              <a:rPr lang="en-US" dirty="0">
                <a:hlinkClick r:id="rId2"/>
              </a:rPr>
              <a:t>www.eli.org</a:t>
            </a:r>
            <a:endParaRPr lang="en-US" dirty="0"/>
          </a:p>
          <a:p>
            <a:pPr marL="0" indent="0" algn="ctr">
              <a:buNone/>
            </a:pPr>
            <a:r>
              <a:rPr lang="en-US" dirty="0">
                <a:hlinkClick r:id="rId3"/>
              </a:rPr>
              <a:t>www.facebook.com/EnvironmentalLawInstitute</a:t>
            </a:r>
            <a:endParaRPr lang="en-US" dirty="0"/>
          </a:p>
          <a:p>
            <a:pPr marL="0" indent="0" algn="ctr">
              <a:buNone/>
            </a:pPr>
            <a:r>
              <a:rPr lang="en-US" dirty="0"/>
              <a:t> </a:t>
            </a:r>
            <a:r>
              <a:rPr lang="en-US" dirty="0">
                <a:hlinkClick r:id="rId4"/>
              </a:rPr>
              <a:t>www.twitter.com/ELIORG</a:t>
            </a:r>
            <a:endParaRPr lang="en-US" dirty="0"/>
          </a:p>
          <a:p>
            <a:pPr marL="0" indent="0" algn="ctr">
              <a:buNone/>
            </a:pPr>
            <a:endParaRPr lang="en-US" dirty="0"/>
          </a:p>
        </p:txBody>
      </p:sp>
      <p:sp>
        <p:nvSpPr>
          <p:cNvPr id="4" name="Content Placeholder 3">
            <a:extLst>
              <a:ext uri="{FF2B5EF4-FFF2-40B4-BE49-F238E27FC236}">
                <a16:creationId xmlns:a16="http://schemas.microsoft.com/office/drawing/2014/main" id="{CF16A912-5E99-C046-AC22-AF6F9421B3CA}"/>
              </a:ext>
            </a:extLst>
          </p:cNvPr>
          <p:cNvSpPr>
            <a:spLocks noGrp="1"/>
          </p:cNvSpPr>
          <p:nvPr>
            <p:ph sz="half" idx="2"/>
          </p:nvPr>
        </p:nvSpPr>
        <p:spPr>
          <a:xfrm>
            <a:off x="6309869" y="2288835"/>
            <a:ext cx="4697986" cy="4176268"/>
          </a:xfrm>
          <a:solidFill>
            <a:schemeClr val="bg1"/>
          </a:solidFill>
          <a:ln w="25400">
            <a:solidFill>
              <a:schemeClr val="tx1"/>
            </a:solidFill>
          </a:ln>
        </p:spPr>
        <p:txBody>
          <a:bodyPr/>
          <a:lstStyle/>
          <a:p>
            <a:pPr marL="0" indent="0" algn="ctr">
              <a:buNone/>
            </a:pPr>
            <a:endParaRPr lang="en-US" b="1" dirty="0">
              <a:solidFill>
                <a:schemeClr val="accent3">
                  <a:lumMod val="75000"/>
                </a:schemeClr>
              </a:solidFill>
            </a:endParaRPr>
          </a:p>
          <a:p>
            <a:pPr marL="0" indent="0" algn="ctr">
              <a:buNone/>
            </a:pPr>
            <a:r>
              <a:rPr lang="en-US" b="1" dirty="0">
                <a:solidFill>
                  <a:schemeClr val="accent3">
                    <a:lumMod val="75000"/>
                  </a:schemeClr>
                </a:solidFill>
              </a:rPr>
              <a:t>DARBY HOOVER</a:t>
            </a:r>
          </a:p>
          <a:p>
            <a:pPr marL="0" indent="0" algn="ctr">
              <a:buNone/>
            </a:pPr>
            <a:r>
              <a:rPr lang="en-US" b="1" dirty="0">
                <a:solidFill>
                  <a:schemeClr val="accent3">
                    <a:lumMod val="75000"/>
                  </a:schemeClr>
                </a:solidFill>
              </a:rPr>
              <a:t>dhoover@nrdc.org</a:t>
            </a:r>
          </a:p>
          <a:p>
            <a:pPr marL="0" indent="0" algn="ctr">
              <a:buNone/>
            </a:pPr>
            <a:r>
              <a:rPr lang="en-US" dirty="0">
                <a:hlinkClick r:id="rId5"/>
              </a:rPr>
              <a:t>www.nrdc.org</a:t>
            </a:r>
            <a:endParaRPr lang="en-US" dirty="0"/>
          </a:p>
          <a:p>
            <a:pPr marL="0" indent="0" algn="ctr">
              <a:buNone/>
            </a:pPr>
            <a:r>
              <a:rPr lang="en-US" dirty="0"/>
              <a:t> </a:t>
            </a:r>
            <a:r>
              <a:rPr lang="en-US" dirty="0">
                <a:hlinkClick r:id="rId6"/>
              </a:rPr>
              <a:t>www.facebook.com/NRDC.org</a:t>
            </a:r>
            <a:endParaRPr lang="en-US" dirty="0"/>
          </a:p>
          <a:p>
            <a:pPr marL="0" indent="0" algn="ctr">
              <a:buNone/>
            </a:pPr>
            <a:r>
              <a:rPr lang="en-US" dirty="0"/>
              <a:t> </a:t>
            </a:r>
            <a:r>
              <a:rPr lang="en-US" dirty="0">
                <a:hlinkClick r:id="rId7"/>
              </a:rPr>
              <a:t>www.twitter.com/NRDC</a:t>
            </a:r>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4306E68C-55F2-2C45-95C3-7FE28A8ED41A}"/>
              </a:ext>
            </a:extLst>
          </p:cNvPr>
          <p:cNvPicPr>
            <a:picLocks noChangeAspect="1"/>
          </p:cNvPicPr>
          <p:nvPr/>
        </p:nvPicPr>
        <p:blipFill>
          <a:blip r:embed="rId8"/>
          <a:stretch>
            <a:fillRect/>
          </a:stretch>
        </p:blipFill>
        <p:spPr>
          <a:xfrm>
            <a:off x="2639667" y="4880836"/>
            <a:ext cx="1073712" cy="1419167"/>
          </a:xfrm>
          <a:prstGeom prst="rect">
            <a:avLst/>
          </a:prstGeom>
        </p:spPr>
      </p:pic>
      <p:pic>
        <p:nvPicPr>
          <p:cNvPr id="6" name="Picture 5">
            <a:extLst>
              <a:ext uri="{FF2B5EF4-FFF2-40B4-BE49-F238E27FC236}">
                <a16:creationId xmlns:a16="http://schemas.microsoft.com/office/drawing/2014/main" id="{9EF14D32-5BA5-1D47-A1C4-D111401B9DCF}"/>
              </a:ext>
            </a:extLst>
          </p:cNvPr>
          <p:cNvPicPr>
            <a:picLocks noChangeAspect="1"/>
          </p:cNvPicPr>
          <p:nvPr/>
        </p:nvPicPr>
        <p:blipFill>
          <a:blip r:embed="rId9"/>
          <a:stretch>
            <a:fillRect/>
          </a:stretch>
        </p:blipFill>
        <p:spPr>
          <a:xfrm>
            <a:off x="7337653" y="4773865"/>
            <a:ext cx="2747049" cy="1526138"/>
          </a:xfrm>
          <a:prstGeom prst="rect">
            <a:avLst/>
          </a:prstGeom>
        </p:spPr>
      </p:pic>
    </p:spTree>
    <p:extLst>
      <p:ext uri="{BB962C8B-B14F-4D97-AF65-F5344CB8AC3E}">
        <p14:creationId xmlns:p14="http://schemas.microsoft.com/office/powerpoint/2010/main" val="258306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CB3E8-05F5-814A-B373-9221A66D7AC3}"/>
              </a:ext>
            </a:extLst>
          </p:cNvPr>
          <p:cNvSpPr>
            <a:spLocks noGrp="1"/>
          </p:cNvSpPr>
          <p:nvPr>
            <p:ph type="title"/>
          </p:nvPr>
        </p:nvSpPr>
        <p:spPr>
          <a:xfrm>
            <a:off x="2231136" y="411240"/>
            <a:ext cx="7729728" cy="1188720"/>
          </a:xfrm>
          <a:ln>
            <a:solidFill>
              <a:schemeClr val="tx1"/>
            </a:solidFill>
          </a:ln>
        </p:spPr>
        <p:txBody>
          <a:bodyPr>
            <a:normAutofit/>
          </a:bodyPr>
          <a:lstStyle/>
          <a:p>
            <a:r>
              <a:rPr lang="en-US" cap="small" dirty="0">
                <a:cs typeface="Times New Roman" panose="02020603050405020304" pitchFamily="18" charset="0"/>
              </a:rPr>
              <a:t>What is a Compost Procurement Policy?</a:t>
            </a:r>
          </a:p>
        </p:txBody>
      </p:sp>
      <p:sp>
        <p:nvSpPr>
          <p:cNvPr id="6" name="Content Placeholder 5">
            <a:extLst>
              <a:ext uri="{FF2B5EF4-FFF2-40B4-BE49-F238E27FC236}">
                <a16:creationId xmlns:a16="http://schemas.microsoft.com/office/drawing/2014/main" id="{82BEC257-AD92-4645-95A1-78A43AA8CEDD}"/>
              </a:ext>
            </a:extLst>
          </p:cNvPr>
          <p:cNvSpPr>
            <a:spLocks noGrp="1"/>
          </p:cNvSpPr>
          <p:nvPr>
            <p:ph idx="1"/>
          </p:nvPr>
        </p:nvSpPr>
        <p:spPr>
          <a:xfrm>
            <a:off x="2231136" y="2373349"/>
            <a:ext cx="7729728" cy="2474283"/>
          </a:xfrm>
          <a:solidFill>
            <a:schemeClr val="bg1"/>
          </a:solidFill>
          <a:ln w="25400">
            <a:solidFill>
              <a:schemeClr val="tx1"/>
            </a:solidFill>
          </a:ln>
        </p:spPr>
        <p:txBody>
          <a:bodyPr>
            <a:normAutofit/>
          </a:bodyPr>
          <a:lstStyle/>
          <a:p>
            <a:pPr marL="0" indent="0">
              <a:buNone/>
            </a:pPr>
            <a:endParaRPr lang="en-US" b="1" dirty="0"/>
          </a:p>
          <a:p>
            <a:pPr marL="0" indent="0">
              <a:buNone/>
            </a:pPr>
            <a:r>
              <a:rPr lang="en-US" b="1" dirty="0">
                <a:solidFill>
                  <a:schemeClr val="accent4">
                    <a:lumMod val="75000"/>
                  </a:schemeClr>
                </a:solidFill>
              </a:rPr>
              <a:t>Compost procurement policies </a:t>
            </a:r>
            <a:r>
              <a:rPr lang="en-US" dirty="0"/>
              <a:t>require or encourage in some manner that  municipalities purchase and use finished compost products in public projects such as landscaping, construction, and stormwater management. </a:t>
            </a:r>
          </a:p>
        </p:txBody>
      </p:sp>
    </p:spTree>
    <p:extLst>
      <p:ext uri="{BB962C8B-B14F-4D97-AF65-F5344CB8AC3E}">
        <p14:creationId xmlns:p14="http://schemas.microsoft.com/office/powerpoint/2010/main" val="82958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76F22-28AA-0540-8E00-6A2B1ED88466}"/>
              </a:ext>
            </a:extLst>
          </p:cNvPr>
          <p:cNvSpPr/>
          <p:nvPr/>
        </p:nvSpPr>
        <p:spPr>
          <a:xfrm>
            <a:off x="1828800" y="2389239"/>
            <a:ext cx="8583561" cy="3350788"/>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3D31C72-F0BF-D549-9D3A-43FF17DF721A}"/>
              </a:ext>
            </a:extLst>
          </p:cNvPr>
          <p:cNvSpPr>
            <a:spLocks noGrp="1"/>
          </p:cNvSpPr>
          <p:nvPr>
            <p:ph type="title"/>
          </p:nvPr>
        </p:nvSpPr>
        <p:spPr/>
        <p:txBody>
          <a:bodyPr>
            <a:normAutofit/>
          </a:bodyPr>
          <a:lstStyle/>
          <a:p>
            <a:r>
              <a:rPr lang="en-US" cap="small" dirty="0"/>
              <a:t>Goal of the NRDC/ELI Model Compost Procurement Policy</a:t>
            </a:r>
          </a:p>
        </p:txBody>
      </p:sp>
      <p:sp>
        <p:nvSpPr>
          <p:cNvPr id="3" name="Content Placeholder 2">
            <a:extLst>
              <a:ext uri="{FF2B5EF4-FFF2-40B4-BE49-F238E27FC236}">
                <a16:creationId xmlns:a16="http://schemas.microsoft.com/office/drawing/2014/main" id="{2F96700A-C77B-604F-A63F-4583D71B2593}"/>
              </a:ext>
            </a:extLst>
          </p:cNvPr>
          <p:cNvSpPr>
            <a:spLocks noGrp="1"/>
          </p:cNvSpPr>
          <p:nvPr>
            <p:ph idx="1"/>
          </p:nvPr>
        </p:nvSpPr>
        <p:spPr/>
        <p:txBody>
          <a:bodyPr>
            <a:normAutofit/>
          </a:bodyPr>
          <a:lstStyle/>
          <a:p>
            <a:pPr marL="514350" indent="-514350">
              <a:buAutoNum type="arabicPeriod"/>
            </a:pPr>
            <a:r>
              <a:rPr lang="en-US" dirty="0"/>
              <a:t>Support municipalities in their efforts to divert food scraps and other organic materials from their landfills and incinerators.</a:t>
            </a:r>
          </a:p>
          <a:p>
            <a:pPr marL="514350" indent="-514350">
              <a:buAutoNum type="arabicPeriod"/>
            </a:pPr>
            <a:r>
              <a:rPr lang="en-US" dirty="0"/>
              <a:t>Help cities realize the myriad of economic and environmental benefits that can be gained from a compost procurement policy. </a:t>
            </a:r>
          </a:p>
          <a:p>
            <a:pPr marL="514350" indent="-514350">
              <a:buAutoNum type="arabicPeriod"/>
            </a:pPr>
            <a:r>
              <a:rPr lang="en-US" dirty="0"/>
              <a:t>Reduce the time and effort needed to create a compost procurement policy (as compared to starting from scratch).</a:t>
            </a:r>
          </a:p>
          <a:p>
            <a:pPr marL="514350" indent="-514350">
              <a:buAutoNum type="arabicPeriod"/>
            </a:pPr>
            <a:r>
              <a:rPr lang="en-US" dirty="0"/>
              <a:t>Offer a model that can be used by a wide range of cities. </a:t>
            </a:r>
          </a:p>
          <a:p>
            <a:pPr marL="0" indent="0">
              <a:buNone/>
            </a:pPr>
            <a:endParaRPr lang="en-US" dirty="0"/>
          </a:p>
        </p:txBody>
      </p:sp>
      <p:pic>
        <p:nvPicPr>
          <p:cNvPr id="5" name="Picture 4">
            <a:extLst>
              <a:ext uri="{FF2B5EF4-FFF2-40B4-BE49-F238E27FC236}">
                <a16:creationId xmlns:a16="http://schemas.microsoft.com/office/drawing/2014/main" id="{D6DD4F05-47FC-DF49-A970-2C8A21B820D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837473B0-CC2E-450A-ABE3-18F120FF3D39}">
                <a1611:picAttrSrcUrl xmlns:a1611="http://schemas.microsoft.com/office/drawing/2016/11/main" r:id="rId4"/>
              </a:ext>
            </a:extLst>
          </a:blip>
          <a:stretch>
            <a:fillRect/>
          </a:stretch>
        </p:blipFill>
        <p:spPr>
          <a:xfrm>
            <a:off x="3048000" y="4700659"/>
            <a:ext cx="6096000" cy="3048000"/>
          </a:xfrm>
          <a:prstGeom prst="rect">
            <a:avLst/>
          </a:prstGeom>
        </p:spPr>
      </p:pic>
    </p:spTree>
    <p:extLst>
      <p:ext uri="{BB962C8B-B14F-4D97-AF65-F5344CB8AC3E}">
        <p14:creationId xmlns:p14="http://schemas.microsoft.com/office/powerpoint/2010/main" val="4423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B6833-0E47-584A-BEDF-5ECD402192BF}"/>
              </a:ext>
            </a:extLst>
          </p:cNvPr>
          <p:cNvSpPr/>
          <p:nvPr/>
        </p:nvSpPr>
        <p:spPr>
          <a:xfrm>
            <a:off x="1828800" y="2389239"/>
            <a:ext cx="8583561" cy="3841440"/>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6B9C83C-A25E-CE4F-A74D-9E027267D983}"/>
              </a:ext>
            </a:extLst>
          </p:cNvPr>
          <p:cNvSpPr>
            <a:spLocks noGrp="1"/>
          </p:cNvSpPr>
          <p:nvPr>
            <p:ph type="title"/>
          </p:nvPr>
        </p:nvSpPr>
        <p:spPr/>
        <p:txBody>
          <a:bodyPr/>
          <a:lstStyle/>
          <a:p>
            <a:r>
              <a:rPr lang="en-US" cap="small" dirty="0"/>
              <a:t>Model Policy Background  </a:t>
            </a:r>
          </a:p>
        </p:txBody>
      </p:sp>
      <p:sp>
        <p:nvSpPr>
          <p:cNvPr id="3" name="Content Placeholder 2">
            <a:extLst>
              <a:ext uri="{FF2B5EF4-FFF2-40B4-BE49-F238E27FC236}">
                <a16:creationId xmlns:a16="http://schemas.microsoft.com/office/drawing/2014/main" id="{A5770ED2-47E6-614C-A8C8-81AB15D0665C}"/>
              </a:ext>
            </a:extLst>
          </p:cNvPr>
          <p:cNvSpPr>
            <a:spLocks noGrp="1"/>
          </p:cNvSpPr>
          <p:nvPr>
            <p:ph idx="1"/>
          </p:nvPr>
        </p:nvSpPr>
        <p:spPr>
          <a:xfrm>
            <a:off x="2231136" y="2638044"/>
            <a:ext cx="7729728" cy="3592635"/>
          </a:xfrm>
        </p:spPr>
        <p:txBody>
          <a:bodyPr>
            <a:normAutofit/>
          </a:bodyPr>
          <a:lstStyle/>
          <a:p>
            <a:r>
              <a:rPr lang="en-US" dirty="0">
                <a:sym typeface="Wingdings" pitchFamily="2" charset="2"/>
              </a:rPr>
              <a:t>Developed by the Natural Resources Defense Council and the Environmental Law Institute in 2021 pursuant to their work with the </a:t>
            </a:r>
            <a:r>
              <a:rPr lang="en-US" dirty="0">
                <a:sym typeface="Wingdings" pitchFamily="2" charset="2"/>
                <a:hlinkClick r:id="rId2"/>
              </a:rPr>
              <a:t>Nashville Food Waste Initiative</a:t>
            </a:r>
            <a:r>
              <a:rPr lang="en-US" dirty="0">
                <a:sym typeface="Wingdings" pitchFamily="2" charset="2"/>
              </a:rPr>
              <a:t>.</a:t>
            </a:r>
          </a:p>
          <a:p>
            <a:r>
              <a:rPr lang="en-US" dirty="0">
                <a:sym typeface="Wingdings" pitchFamily="2" charset="2"/>
              </a:rPr>
              <a:t>Based on extensive research on best practices from around the United States.</a:t>
            </a:r>
          </a:p>
          <a:p>
            <a:r>
              <a:rPr lang="en-US" dirty="0"/>
              <a:t>Designed as an adaptable tool that can be tailored to needs of individual municipalities, including small and mid-size cities. </a:t>
            </a:r>
          </a:p>
          <a:p>
            <a:r>
              <a:rPr lang="en-US" dirty="0"/>
              <a:t>Structured as companion pieces—an off-the-shelf version and a version with commentaries:</a:t>
            </a:r>
          </a:p>
          <a:p>
            <a:pPr lvl="1"/>
            <a:r>
              <a:rPr lang="en-US" dirty="0"/>
              <a:t> </a:t>
            </a:r>
            <a:r>
              <a:rPr lang="en-US" dirty="0">
                <a:sym typeface="Wingdings" pitchFamily="2" charset="2"/>
                <a:hlinkClick r:id="rId3"/>
              </a:rPr>
              <a:t>Annotated version </a:t>
            </a:r>
            <a:r>
              <a:rPr lang="en-US" dirty="0">
                <a:sym typeface="Wingdings" pitchFamily="2" charset="2"/>
              </a:rPr>
              <a:t>of the model policy includes commentary that provides background and alternative approaches for key provisions. </a:t>
            </a:r>
          </a:p>
        </p:txBody>
      </p:sp>
    </p:spTree>
    <p:extLst>
      <p:ext uri="{BB962C8B-B14F-4D97-AF65-F5344CB8AC3E}">
        <p14:creationId xmlns:p14="http://schemas.microsoft.com/office/powerpoint/2010/main" val="35962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4C6BF-D675-484D-9AC0-0B5FDC18D34F}"/>
              </a:ext>
            </a:extLst>
          </p:cNvPr>
          <p:cNvPicPr>
            <a:picLocks noChangeAspect="1"/>
          </p:cNvPicPr>
          <p:nvPr/>
        </p:nvPicPr>
        <p:blipFill rotWithShape="1">
          <a:blip r:embed="rId2">
            <a:alphaModFix amt="42000"/>
            <a:extLst>
              <a:ext uri="{837473B0-CC2E-450A-ABE3-18F120FF3D39}">
                <a1611:picAttrSrcUrl xmlns:a1611="http://schemas.microsoft.com/office/drawing/2016/11/main" r:id="rId3"/>
              </a:ext>
            </a:extLst>
          </a:blip>
          <a:srcRect l="6580" t="-2551" r="407" b="18624"/>
          <a:stretch/>
        </p:blipFill>
        <p:spPr>
          <a:xfrm>
            <a:off x="101600" y="-353291"/>
            <a:ext cx="12192000" cy="7211291"/>
          </a:xfrm>
          <a:prstGeom prst="rect">
            <a:avLst/>
          </a:prstGeom>
        </p:spPr>
      </p:pic>
      <p:sp>
        <p:nvSpPr>
          <p:cNvPr id="4" name="Title 3">
            <a:extLst>
              <a:ext uri="{FF2B5EF4-FFF2-40B4-BE49-F238E27FC236}">
                <a16:creationId xmlns:a16="http://schemas.microsoft.com/office/drawing/2014/main" id="{79DECD94-13BF-2145-BB5E-F3E3D48CDC08}"/>
              </a:ext>
            </a:extLst>
          </p:cNvPr>
          <p:cNvSpPr>
            <a:spLocks noGrp="1"/>
          </p:cNvSpPr>
          <p:nvPr>
            <p:ph type="title"/>
          </p:nvPr>
        </p:nvSpPr>
        <p:spPr>
          <a:xfrm>
            <a:off x="1600200" y="4064000"/>
            <a:ext cx="8991600" cy="1645920"/>
          </a:xfrm>
          <a:ln w="44450">
            <a:solidFill>
              <a:schemeClr val="bg2"/>
            </a:solidFill>
          </a:ln>
        </p:spPr>
        <p:txBody>
          <a:bodyPr>
            <a:normAutofit/>
          </a:bodyPr>
          <a:lstStyle/>
          <a:p>
            <a:r>
              <a:rPr lang="en-US" b="1" dirty="0">
                <a:solidFill>
                  <a:schemeClr val="bg1"/>
                </a:solidFill>
              </a:rPr>
              <a:t>The NRDC/ELI Model Policy</a:t>
            </a:r>
          </a:p>
        </p:txBody>
      </p:sp>
      <p:sp>
        <p:nvSpPr>
          <p:cNvPr id="6" name="TextBox 5">
            <a:extLst>
              <a:ext uri="{FF2B5EF4-FFF2-40B4-BE49-F238E27FC236}">
                <a16:creationId xmlns:a16="http://schemas.microsoft.com/office/drawing/2014/main" id="{73325A95-0F80-534E-8428-ABFE2B96AB58}"/>
              </a:ext>
            </a:extLst>
          </p:cNvPr>
          <p:cNvSpPr txBox="1"/>
          <p:nvPr/>
        </p:nvSpPr>
        <p:spPr>
          <a:xfrm>
            <a:off x="0" y="6858000"/>
            <a:ext cx="6442364" cy="230832"/>
          </a:xfrm>
          <a:prstGeom prst="rect">
            <a:avLst/>
          </a:prstGeom>
          <a:noFill/>
        </p:spPr>
        <p:txBody>
          <a:bodyPr wrap="square" rtlCol="0">
            <a:spAutoFit/>
          </a:bodyPr>
          <a:lstStyle/>
          <a:p>
            <a:r>
              <a:rPr lang="en-US" sz="900" dirty="0">
                <a:hlinkClick r:id="rId3" tooltip="https://labrujaverde.blogspot.com/2009/12/para-hacer-compost-casero.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25678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DB38-467E-0A45-8218-97B18F0A6A55}"/>
              </a:ext>
            </a:extLst>
          </p:cNvPr>
          <p:cNvSpPr/>
          <p:nvPr/>
        </p:nvSpPr>
        <p:spPr>
          <a:xfrm>
            <a:off x="1382472" y="1814308"/>
            <a:ext cx="8583561" cy="3350788"/>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1C693DE2-27F9-8140-9930-CCFFBEFF8674}"/>
              </a:ext>
            </a:extLst>
          </p:cNvPr>
          <p:cNvSpPr>
            <a:spLocks noGrp="1"/>
          </p:cNvSpPr>
          <p:nvPr>
            <p:ph type="title"/>
          </p:nvPr>
        </p:nvSpPr>
        <p:spPr>
          <a:xfrm>
            <a:off x="2771464" y="460109"/>
            <a:ext cx="5790646" cy="1188720"/>
          </a:xfrm>
        </p:spPr>
        <p:txBody>
          <a:bodyPr/>
          <a:lstStyle/>
          <a:p>
            <a:r>
              <a:rPr lang="en-US" cap="small" dirty="0"/>
              <a:t>Economic Benefits </a:t>
            </a:r>
          </a:p>
        </p:txBody>
      </p:sp>
      <p:sp>
        <p:nvSpPr>
          <p:cNvPr id="3" name="Content Placeholder 2">
            <a:extLst>
              <a:ext uri="{FF2B5EF4-FFF2-40B4-BE49-F238E27FC236}">
                <a16:creationId xmlns:a16="http://schemas.microsoft.com/office/drawing/2014/main" id="{63A22CD2-F16A-1642-AC5F-EFA4D0A27B29}"/>
              </a:ext>
            </a:extLst>
          </p:cNvPr>
          <p:cNvSpPr>
            <a:spLocks noGrp="1"/>
          </p:cNvSpPr>
          <p:nvPr>
            <p:ph idx="1"/>
          </p:nvPr>
        </p:nvSpPr>
        <p:spPr>
          <a:xfrm>
            <a:off x="1382472" y="2063113"/>
            <a:ext cx="8568630" cy="3101983"/>
          </a:xfrm>
        </p:spPr>
        <p:txBody>
          <a:bodyPr>
            <a:normAutofit/>
          </a:bodyPr>
          <a:lstStyle/>
          <a:p>
            <a:pPr marL="514350" indent="-514350">
              <a:buAutoNum type="arabicPeriod"/>
            </a:pPr>
            <a:r>
              <a:rPr lang="en-US" dirty="0"/>
              <a:t>Requiring the purchasing of finished compost products can increase demand for compost and increase business for local compost suppliers. </a:t>
            </a:r>
          </a:p>
          <a:p>
            <a:pPr marL="514350" indent="-514350">
              <a:buAutoNum type="arabicPeriod"/>
            </a:pPr>
            <a:r>
              <a:rPr lang="en-US" dirty="0"/>
              <a:t>Diverting organic waste to be composted can reduce costs associated with landfill disposal. </a:t>
            </a:r>
          </a:p>
          <a:p>
            <a:pPr marL="514350" indent="-514350">
              <a:buAutoNum type="arabicPeriod"/>
            </a:pPr>
            <a:r>
              <a:rPr lang="en-US" dirty="0"/>
              <a:t>Growing the compost market may result in the development of new compost processing facilities, which in turn may provide more jobs.</a:t>
            </a:r>
          </a:p>
          <a:p>
            <a:pPr marL="514350" indent="-514350">
              <a:buAutoNum type="arabicPeriod"/>
            </a:pPr>
            <a:r>
              <a:rPr lang="en-US" dirty="0"/>
              <a:t>Applying compost increases soil nutrient and water retention, which may reduce demand for irrigation and fertilizer, thereby reducing operational costs.</a:t>
            </a:r>
          </a:p>
        </p:txBody>
      </p:sp>
      <p:pic>
        <p:nvPicPr>
          <p:cNvPr id="7" name="Picture 6">
            <a:extLst>
              <a:ext uri="{FF2B5EF4-FFF2-40B4-BE49-F238E27FC236}">
                <a16:creationId xmlns:a16="http://schemas.microsoft.com/office/drawing/2014/main" id="{6F2EE797-236E-2742-BE5E-628F5176EDA1}"/>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34000"/>
                    </a14:imgEffect>
                  </a14:imgLayer>
                </a14:imgProps>
              </a:ext>
              <a:ext uri="{837473B0-CC2E-450A-ABE3-18F120FF3D39}">
                <a1611:picAttrSrcUrl xmlns:a1611="http://schemas.microsoft.com/office/drawing/2016/11/main" r:id="rId4"/>
              </a:ext>
            </a:extLst>
          </a:blip>
          <a:stretch>
            <a:fillRect/>
          </a:stretch>
        </p:blipFill>
        <p:spPr>
          <a:xfrm>
            <a:off x="5281845" y="5413901"/>
            <a:ext cx="1628309" cy="1350818"/>
          </a:xfrm>
          <a:prstGeom prst="rect">
            <a:avLst/>
          </a:prstGeom>
        </p:spPr>
      </p:pic>
    </p:spTree>
    <p:extLst>
      <p:ext uri="{BB962C8B-B14F-4D97-AF65-F5344CB8AC3E}">
        <p14:creationId xmlns:p14="http://schemas.microsoft.com/office/powerpoint/2010/main" val="391741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C4FD7E-CD86-5240-A24C-BC83DB74292A}"/>
              </a:ext>
            </a:extLst>
          </p:cNvPr>
          <p:cNvSpPr/>
          <p:nvPr/>
        </p:nvSpPr>
        <p:spPr>
          <a:xfrm>
            <a:off x="260986" y="1738408"/>
            <a:ext cx="11605717" cy="4545633"/>
          </a:xfrm>
          <a:prstGeom prst="rect">
            <a:avLst/>
          </a:prstGeom>
          <a:solidFill>
            <a:schemeClr val="bg1"/>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B6D645C3-7CB2-B944-AEFF-225F190985EA}"/>
              </a:ext>
            </a:extLst>
          </p:cNvPr>
          <p:cNvSpPr>
            <a:spLocks noGrp="1"/>
          </p:cNvSpPr>
          <p:nvPr>
            <p:ph type="title"/>
          </p:nvPr>
        </p:nvSpPr>
        <p:spPr>
          <a:xfrm>
            <a:off x="2231136" y="370759"/>
            <a:ext cx="7729728" cy="1188720"/>
          </a:xfrm>
        </p:spPr>
        <p:txBody>
          <a:bodyPr/>
          <a:lstStyle/>
          <a:p>
            <a:r>
              <a:rPr lang="en-US" cap="small" dirty="0"/>
              <a:t>Environmental Benefits</a:t>
            </a:r>
          </a:p>
        </p:txBody>
      </p:sp>
      <p:sp>
        <p:nvSpPr>
          <p:cNvPr id="3" name="Content Placeholder 2">
            <a:extLst>
              <a:ext uri="{FF2B5EF4-FFF2-40B4-BE49-F238E27FC236}">
                <a16:creationId xmlns:a16="http://schemas.microsoft.com/office/drawing/2014/main" id="{43639344-20DA-B349-ACA8-2613D90E4CAF}"/>
              </a:ext>
            </a:extLst>
          </p:cNvPr>
          <p:cNvSpPr>
            <a:spLocks noGrp="1"/>
          </p:cNvSpPr>
          <p:nvPr>
            <p:ph idx="1"/>
          </p:nvPr>
        </p:nvSpPr>
        <p:spPr>
          <a:xfrm>
            <a:off x="466602" y="1947793"/>
            <a:ext cx="11464412" cy="4306592"/>
          </a:xfrm>
        </p:spPr>
        <p:txBody>
          <a:bodyPr>
            <a:noAutofit/>
          </a:bodyPr>
          <a:lstStyle/>
          <a:p>
            <a:pPr marL="514350" indent="-514350">
              <a:buAutoNum type="arabicPeriod"/>
            </a:pPr>
            <a:r>
              <a:rPr lang="en-US" sz="2000" dirty="0"/>
              <a:t>Diverting organic waste from landfill disposal reduces greenhouse gas emissions by minimizing methane emissions from landfills—and may ultimately mitigate the need for new landfill construction. </a:t>
            </a:r>
          </a:p>
          <a:p>
            <a:pPr marL="514350" indent="-514350">
              <a:buAutoNum type="arabicPeriod"/>
            </a:pPr>
            <a:r>
              <a:rPr lang="en-US" sz="2000" dirty="0"/>
              <a:t>Cycling carbon and nutrients back into soil through compost application conserves resources and improves soil quality. </a:t>
            </a:r>
          </a:p>
          <a:p>
            <a:pPr marL="514350" indent="-514350">
              <a:buAutoNum type="arabicPeriod"/>
            </a:pPr>
            <a:r>
              <a:rPr lang="en-US" sz="2000" dirty="0"/>
              <a:t>Adding compost to soil helps prevent erosion and stabilize land. </a:t>
            </a:r>
          </a:p>
          <a:p>
            <a:pPr marL="514350" indent="-514350">
              <a:buAutoNum type="arabicPeriod"/>
            </a:pPr>
            <a:r>
              <a:rPr lang="en-US" sz="2000" dirty="0"/>
              <a:t>Adding compost to soil increases the ability of soil to retain water, thereby reducing stormwater runoff and reducing reliance on irrigation.</a:t>
            </a:r>
          </a:p>
          <a:p>
            <a:pPr marL="514350" indent="-514350">
              <a:buAutoNum type="arabicPeriod"/>
            </a:pPr>
            <a:r>
              <a:rPr lang="en-US" sz="2000" dirty="0"/>
              <a:t>Adding compost to soil replenishes nutrients and increases nutrient retention, reducing reliance on chemical fertilizers, which are often produced using fossil fuels.</a:t>
            </a:r>
          </a:p>
          <a:p>
            <a:pPr marL="514350" indent="-514350">
              <a:buAutoNum type="arabicPeriod"/>
            </a:pPr>
            <a:r>
              <a:rPr lang="en-US" sz="2000" dirty="0"/>
              <a:t>Using compost in lieu of chemical fertilizers reduces water pollution that can result from fertilizer application and subsequent nutrient runoff. </a:t>
            </a:r>
          </a:p>
        </p:txBody>
      </p:sp>
      <p:pic>
        <p:nvPicPr>
          <p:cNvPr id="7" name="Picture 6">
            <a:extLst>
              <a:ext uri="{FF2B5EF4-FFF2-40B4-BE49-F238E27FC236}">
                <a16:creationId xmlns:a16="http://schemas.microsoft.com/office/drawing/2014/main" id="{F82E1B3D-4BB6-F84B-8CA3-52A7FBAC5D98}"/>
              </a:ext>
            </a:extLst>
          </p:cNvPr>
          <p:cNvPicPr>
            <a:picLocks noChangeAspect="1"/>
          </p:cNvPicPr>
          <p:nvPr/>
        </p:nvPicPr>
        <p:blipFill>
          <a:blip r:embed="rId2">
            <a:duotone>
              <a:prstClr val="black"/>
              <a:schemeClr val="accent3">
                <a:tint val="45000"/>
                <a:satMod val="400000"/>
              </a:schemeClr>
            </a:duotone>
            <a:extLst>
              <a:ext uri="{837473B0-CC2E-450A-ABE3-18F120FF3D39}">
                <a1611:picAttrSrcUrl xmlns:a1611="http://schemas.microsoft.com/office/drawing/2016/11/main" r:id="rId3"/>
              </a:ext>
            </a:extLst>
          </a:blip>
          <a:stretch>
            <a:fillRect/>
          </a:stretch>
        </p:blipFill>
        <p:spPr>
          <a:xfrm>
            <a:off x="222489" y="573959"/>
            <a:ext cx="1018291" cy="782320"/>
          </a:xfrm>
          <a:prstGeom prst="rect">
            <a:avLst/>
          </a:prstGeom>
        </p:spPr>
      </p:pic>
      <p:pic>
        <p:nvPicPr>
          <p:cNvPr id="13" name="Picture 12">
            <a:extLst>
              <a:ext uri="{FF2B5EF4-FFF2-40B4-BE49-F238E27FC236}">
                <a16:creationId xmlns:a16="http://schemas.microsoft.com/office/drawing/2014/main" id="{5AA15C5D-CA30-534F-9981-51AC424C98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96517" y="5833816"/>
            <a:ext cx="2232094" cy="1361503"/>
          </a:xfrm>
          <a:prstGeom prst="rect">
            <a:avLst/>
          </a:prstGeom>
        </p:spPr>
      </p:pic>
      <p:sp>
        <p:nvSpPr>
          <p:cNvPr id="14" name="TextBox 13">
            <a:extLst>
              <a:ext uri="{FF2B5EF4-FFF2-40B4-BE49-F238E27FC236}">
                <a16:creationId xmlns:a16="http://schemas.microsoft.com/office/drawing/2014/main" id="{F24D34B4-2682-9B44-A721-218FDEAF9106}"/>
              </a:ext>
            </a:extLst>
          </p:cNvPr>
          <p:cNvSpPr txBox="1"/>
          <p:nvPr/>
        </p:nvSpPr>
        <p:spPr>
          <a:xfrm>
            <a:off x="1414240" y="6598593"/>
            <a:ext cx="9710442" cy="230832"/>
          </a:xfrm>
          <a:prstGeom prst="rect">
            <a:avLst/>
          </a:prstGeom>
          <a:noFill/>
        </p:spPr>
        <p:txBody>
          <a:bodyPr wrap="square" rtlCol="0">
            <a:spAutoFit/>
          </a:bodyPr>
          <a:lstStyle/>
          <a:p>
            <a:r>
              <a:rPr lang="en-US" sz="900" dirty="0">
                <a:hlinkClick r:id="rId5" tooltip="http://freehighresolutiongraphicsandclipart.blogspot.com/2010/09/misc-plant-png.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343067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37C985-B53E-154A-8586-3ADD591E2149}"/>
              </a:ext>
            </a:extLst>
          </p:cNvPr>
          <p:cNvSpPr/>
          <p:nvPr/>
        </p:nvSpPr>
        <p:spPr>
          <a:xfrm>
            <a:off x="8591107" y="2641600"/>
            <a:ext cx="3288072" cy="2700422"/>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 name="Rectangle 8">
            <a:extLst>
              <a:ext uri="{FF2B5EF4-FFF2-40B4-BE49-F238E27FC236}">
                <a16:creationId xmlns:a16="http://schemas.microsoft.com/office/drawing/2014/main" id="{DEB6C757-43AF-F149-976B-A9170AC54D41}"/>
              </a:ext>
            </a:extLst>
          </p:cNvPr>
          <p:cNvSpPr/>
          <p:nvPr/>
        </p:nvSpPr>
        <p:spPr>
          <a:xfrm>
            <a:off x="-34092" y="1961116"/>
            <a:ext cx="12226092" cy="411266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872DA5-2F83-A045-8E5C-2348F29DF699}"/>
              </a:ext>
            </a:extLst>
          </p:cNvPr>
          <p:cNvSpPr>
            <a:spLocks noGrp="1"/>
          </p:cNvSpPr>
          <p:nvPr>
            <p:ph type="title"/>
          </p:nvPr>
        </p:nvSpPr>
        <p:spPr>
          <a:xfrm>
            <a:off x="3239501" y="211240"/>
            <a:ext cx="5759785" cy="1325563"/>
          </a:xfrm>
        </p:spPr>
        <p:txBody>
          <a:bodyPr/>
          <a:lstStyle/>
          <a:p>
            <a:r>
              <a:rPr lang="en-US" cap="small" dirty="0"/>
              <a:t>General Policy </a:t>
            </a:r>
          </a:p>
        </p:txBody>
      </p:sp>
      <p:sp>
        <p:nvSpPr>
          <p:cNvPr id="3" name="Content Placeholder 2">
            <a:extLst>
              <a:ext uri="{FF2B5EF4-FFF2-40B4-BE49-F238E27FC236}">
                <a16:creationId xmlns:a16="http://schemas.microsoft.com/office/drawing/2014/main" id="{9EFB0B25-0E10-0D4B-81E7-5101D725D6EA}"/>
              </a:ext>
            </a:extLst>
          </p:cNvPr>
          <p:cNvSpPr>
            <a:spLocks noGrp="1"/>
          </p:cNvSpPr>
          <p:nvPr>
            <p:ph idx="1"/>
          </p:nvPr>
        </p:nvSpPr>
        <p:spPr>
          <a:xfrm>
            <a:off x="659733" y="2506662"/>
            <a:ext cx="6553199" cy="2835360"/>
          </a:xfrm>
        </p:spPr>
        <p:txBody>
          <a:bodyPr>
            <a:normAutofit/>
          </a:bodyPr>
          <a:lstStyle/>
          <a:p>
            <a:pPr marL="0" indent="0">
              <a:buNone/>
            </a:pPr>
            <a:r>
              <a:rPr lang="en-US" sz="3200" dirty="0"/>
              <a:t>Municipality </a:t>
            </a:r>
            <a:r>
              <a:rPr lang="en-US" sz="3200" b="1" dirty="0">
                <a:solidFill>
                  <a:schemeClr val="tx1"/>
                </a:solidFill>
              </a:rPr>
              <a:t>shall</a:t>
            </a:r>
            <a:r>
              <a:rPr lang="en-US" sz="3200" dirty="0">
                <a:solidFill>
                  <a:schemeClr val="tx1"/>
                </a:solidFill>
              </a:rPr>
              <a:t> </a:t>
            </a:r>
            <a:r>
              <a:rPr lang="en-US" sz="3200" b="1" dirty="0">
                <a:solidFill>
                  <a:schemeClr val="tx1"/>
                </a:solidFill>
              </a:rPr>
              <a:t>purchase compost for use in public projects</a:t>
            </a:r>
            <a:r>
              <a:rPr lang="en-US" sz="3200" b="1" dirty="0">
                <a:solidFill>
                  <a:schemeClr val="accent2">
                    <a:lumMod val="50000"/>
                  </a:schemeClr>
                </a:solidFill>
              </a:rPr>
              <a:t> </a:t>
            </a:r>
            <a:r>
              <a:rPr lang="en-US" sz="3200" dirty="0"/>
              <a:t>in which compost is an appropriate material, </a:t>
            </a:r>
            <a:r>
              <a:rPr lang="en-US" sz="3200" b="1" dirty="0">
                <a:solidFill>
                  <a:schemeClr val="tx1"/>
                </a:solidFill>
              </a:rPr>
              <a:t>provided it is not cost prohibitive </a:t>
            </a:r>
            <a:r>
              <a:rPr lang="en-US" sz="3200" dirty="0"/>
              <a:t>to acquire. </a:t>
            </a:r>
          </a:p>
          <a:p>
            <a:endParaRPr lang="en-US" b="1" dirty="0"/>
          </a:p>
        </p:txBody>
      </p:sp>
      <p:pic>
        <p:nvPicPr>
          <p:cNvPr id="11" name="Picture 10">
            <a:extLst>
              <a:ext uri="{FF2B5EF4-FFF2-40B4-BE49-F238E27FC236}">
                <a16:creationId xmlns:a16="http://schemas.microsoft.com/office/drawing/2014/main" id="{0802C9BE-B39F-3748-8AE0-D571BB3318F4}"/>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19000"/>
                    </a14:imgEffect>
                    <a14:imgEffect>
                      <a14:colorTemperature colorTemp="4700"/>
                    </a14:imgEffect>
                    <a14:imgEffect>
                      <a14:saturation sat="33000"/>
                    </a14:imgEffect>
                    <a14:imgEffect>
                      <a14:brightnessContrast bright="-85000" contrast="-41000"/>
                    </a14:imgEffect>
                  </a14:imgLayer>
                </a14:imgProps>
              </a:ext>
              <a:ext uri="{837473B0-CC2E-450A-ABE3-18F120FF3D39}">
                <a1611:picAttrSrcUrl xmlns:a1611="http://schemas.microsoft.com/office/drawing/2016/11/main" r:id="rId4"/>
              </a:ext>
            </a:extLst>
          </a:blip>
          <a:stretch>
            <a:fillRect/>
          </a:stretch>
        </p:blipFill>
        <p:spPr>
          <a:xfrm>
            <a:off x="7998488" y="2506662"/>
            <a:ext cx="3288072" cy="2448110"/>
          </a:xfrm>
          <a:prstGeom prst="rect">
            <a:avLst/>
          </a:prstGeom>
        </p:spPr>
      </p:pic>
    </p:spTree>
    <p:extLst>
      <p:ext uri="{BB962C8B-B14F-4D97-AF65-F5344CB8AC3E}">
        <p14:creationId xmlns:p14="http://schemas.microsoft.com/office/powerpoint/2010/main" val="381239039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{83D0AC69-6F59-CA4D-A630-D9B0F2CE457F}tf10001120</Template>
  <TotalTime>2693</TotalTime>
  <Words>1545</Words>
  <Application>Microsoft Macintosh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Wingdings</vt:lpstr>
      <vt:lpstr>Parcel</vt:lpstr>
      <vt:lpstr>Model Compost Procurement Policy</vt:lpstr>
      <vt:lpstr>Presentation Outline</vt:lpstr>
      <vt:lpstr>What is a Compost Procurement Policy?</vt:lpstr>
      <vt:lpstr>Goal of the NRDC/ELI Model Compost Procurement Policy</vt:lpstr>
      <vt:lpstr>Model Policy Background  </vt:lpstr>
      <vt:lpstr>The NRDC/ELI Model Policy</vt:lpstr>
      <vt:lpstr>Economic Benefits </vt:lpstr>
      <vt:lpstr>Environmental Benefits</vt:lpstr>
      <vt:lpstr>General Policy </vt:lpstr>
      <vt:lpstr>Entities Covered</vt:lpstr>
      <vt:lpstr>Key Definitions  </vt:lpstr>
      <vt:lpstr>Alternatives To Cost Prohibitive Standard</vt:lpstr>
      <vt:lpstr>Procurement Requirements Apply to: </vt:lpstr>
      <vt:lpstr>Compost Sourcing and Quality Requirements</vt:lpstr>
      <vt:lpstr>Compost Sourcing </vt:lpstr>
      <vt:lpstr>Alternative Or Additional Sourcing Requirements</vt:lpstr>
      <vt:lpstr>U.S. Composting Council Seal of Testing Assurance (STA) Program</vt:lpstr>
      <vt:lpstr>reporting</vt:lpstr>
      <vt:lpstr>Reporting</vt:lpstr>
      <vt:lpstr>Additional Resources</vt:lpstr>
      <vt:lpstr>Dive into the Model Policy</vt:lpstr>
      <vt:lpstr>Helpful Sources</vt:lpstr>
      <vt:lpstr>For More Information Please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Compost Procurement Policy</dc:title>
  <dc:creator>Jordan Perry</dc:creator>
  <cp:lastModifiedBy>Jordan Perry</cp:lastModifiedBy>
  <cp:revision>35</cp:revision>
  <dcterms:created xsi:type="dcterms:W3CDTF">2022-01-11T22:26:59Z</dcterms:created>
  <dcterms:modified xsi:type="dcterms:W3CDTF">2022-01-20T21:45:24Z</dcterms:modified>
</cp:coreProperties>
</file>