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sldIdLst>
    <p:sldId id="256" r:id="rId3"/>
    <p:sldId id="258" r:id="rId4"/>
    <p:sldId id="259" r:id="rId5"/>
    <p:sldId id="261" r:id="rId6"/>
    <p:sldId id="262" r:id="rId7"/>
    <p:sldId id="300" r:id="rId8"/>
    <p:sldId id="283" r:id="rId9"/>
    <p:sldId id="305" r:id="rId10"/>
    <p:sldId id="306" r:id="rId11"/>
    <p:sldId id="282" r:id="rId12"/>
    <p:sldId id="307" r:id="rId13"/>
    <p:sldId id="304" r:id="rId14"/>
    <p:sldId id="308" r:id="rId15"/>
    <p:sldId id="30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475" autoAdjust="0"/>
  </p:normalViewPr>
  <p:slideViewPr>
    <p:cSldViewPr>
      <p:cViewPr varScale="1">
        <p:scale>
          <a:sx n="91" d="100"/>
          <a:sy n="91"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os-res-fs0001\users\kari\Desktop\Third%20Lake%20Presentation\T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os-res-fs0001\users\kari\Desktop\Third%20Lake%20Presentation\Chl%20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os-res-fs0001\users\kari\Desktop\Third%20Lake%20Presentation\Chl%20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os-res-fs0001\users\kari\Desktop\Third%20working\Vertical%20Profile%20Data\pH%20Vert%20Pro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Average Monthly Hypolimnetic Total Phosphorus in Third Lake, </a:t>
            </a:r>
          </a:p>
          <a:p>
            <a:pPr>
              <a:defRPr/>
            </a:pPr>
            <a:r>
              <a:rPr lang="en-US"/>
              <a:t>Before and After Alum Treatment</a:t>
            </a:r>
          </a:p>
        </c:rich>
      </c:tx>
      <c:layout/>
      <c:overlay val="1"/>
    </c:title>
    <c:plotArea>
      <c:layout>
        <c:manualLayout>
          <c:layoutTarget val="inner"/>
          <c:xMode val="edge"/>
          <c:yMode val="edge"/>
          <c:x val="8.2832191028756927E-2"/>
          <c:y val="0.12989278744537791"/>
          <c:w val="0.76941387226488411"/>
          <c:h val="0.75586924737006078"/>
        </c:manualLayout>
      </c:layout>
      <c:scatterChart>
        <c:scatterStyle val="lineMarker"/>
        <c:ser>
          <c:idx val="0"/>
          <c:order val="0"/>
          <c:tx>
            <c:strRef>
              <c:f>'By Depth and Month'!$AC$5</c:f>
              <c:strCache>
                <c:ptCount val="1"/>
                <c:pt idx="0">
                  <c:v>Before Alum (1998-2012)</c:v>
                </c:pt>
              </c:strCache>
            </c:strRef>
          </c:tx>
          <c:spPr>
            <a:ln w="28575">
              <a:noFill/>
            </a:ln>
          </c:spPr>
          <c:marker>
            <c:symbol val="circle"/>
            <c:size val="7"/>
            <c:spPr>
              <a:noFill/>
              <a:ln>
                <a:solidFill>
                  <a:sysClr val="windowText" lastClr="000000"/>
                </a:solidFill>
              </a:ln>
            </c:spPr>
          </c:marker>
          <c:trendline>
            <c:trendlineType val="linear"/>
            <c:dispRSqr val="1"/>
            <c:trendlineLbl>
              <c:layout>
                <c:manualLayout>
                  <c:x val="-7.4144378809604214E-2"/>
                  <c:y val="3.8167567745370952E-2"/>
                </c:manualLayout>
              </c:layout>
              <c:numFmt formatCode="General" sourceLinked="0"/>
            </c:trendlineLbl>
          </c:trendline>
          <c:errBars>
            <c:errDir val="y"/>
            <c:errBarType val="both"/>
            <c:errValType val="cust"/>
            <c:plus>
              <c:numRef>
                <c:f>'By Depth and Month'!$AD$9:$AF$9</c:f>
                <c:numCache>
                  <c:formatCode>General</c:formatCode>
                  <c:ptCount val="3"/>
                  <c:pt idx="0">
                    <c:v>0.11435584260588259</c:v>
                  </c:pt>
                  <c:pt idx="1">
                    <c:v>2.2553635321610272E-2</c:v>
                  </c:pt>
                  <c:pt idx="2">
                    <c:v>0.12049988473371726</c:v>
                  </c:pt>
                </c:numCache>
              </c:numRef>
            </c:plus>
            <c:minus>
              <c:numRef>
                <c:f>'By Depth and Month'!$AD$9:$AF$9</c:f>
                <c:numCache>
                  <c:formatCode>General</c:formatCode>
                  <c:ptCount val="3"/>
                  <c:pt idx="0">
                    <c:v>0.11435584260588259</c:v>
                  </c:pt>
                  <c:pt idx="1">
                    <c:v>2.2553635321610272E-2</c:v>
                  </c:pt>
                  <c:pt idx="2">
                    <c:v>0.12049988473371726</c:v>
                  </c:pt>
                </c:numCache>
              </c:numRef>
            </c:minus>
          </c:errBars>
          <c:xVal>
            <c:strRef>
              <c:f>'By Depth and Month'!$AD$2:$AF$2</c:f>
              <c:strCache>
                <c:ptCount val="3"/>
                <c:pt idx="0">
                  <c:v>May</c:v>
                </c:pt>
                <c:pt idx="1">
                  <c:v>Jun/Jul</c:v>
                </c:pt>
                <c:pt idx="2">
                  <c:v>Aug</c:v>
                </c:pt>
              </c:strCache>
            </c:strRef>
          </c:xVal>
          <c:yVal>
            <c:numRef>
              <c:f>'By Depth and Month'!$AD$5:$AF$5</c:f>
              <c:numCache>
                <c:formatCode>General</c:formatCode>
                <c:ptCount val="3"/>
                <c:pt idx="0">
                  <c:v>3.4000000000000002E-2</c:v>
                </c:pt>
                <c:pt idx="1">
                  <c:v>7.8625E-2</c:v>
                </c:pt>
                <c:pt idx="2">
                  <c:v>0.21000000000000002</c:v>
                </c:pt>
              </c:numCache>
            </c:numRef>
          </c:yVal>
        </c:ser>
        <c:ser>
          <c:idx val="1"/>
          <c:order val="1"/>
          <c:tx>
            <c:strRef>
              <c:f>'By Depth and Month'!$AC$7</c:f>
              <c:strCache>
                <c:ptCount val="1"/>
                <c:pt idx="0">
                  <c:v>After Alum (2013)</c:v>
                </c:pt>
              </c:strCache>
            </c:strRef>
          </c:tx>
          <c:spPr>
            <a:ln w="28575">
              <a:noFill/>
            </a:ln>
          </c:spPr>
          <c:marker>
            <c:spPr>
              <a:noFill/>
              <a:ln>
                <a:solidFill>
                  <a:sysClr val="windowText" lastClr="000000"/>
                </a:solidFill>
              </a:ln>
            </c:spPr>
          </c:marker>
          <c:trendline>
            <c:trendlineType val="linear"/>
            <c:dispRSqr val="1"/>
            <c:trendlineLbl>
              <c:layout>
                <c:manualLayout>
                  <c:x val="-5.2993059438591547E-3"/>
                  <c:y val="-1.7278527789470643E-2"/>
                </c:manualLayout>
              </c:layout>
              <c:numFmt formatCode="General" sourceLinked="0"/>
            </c:trendlineLbl>
          </c:trendline>
          <c:errBars>
            <c:errDir val="y"/>
            <c:errBarType val="both"/>
            <c:errValType val="cust"/>
            <c:plus>
              <c:numRef>
                <c:f>'By Depth and Month'!$AD$10:$AF$10</c:f>
                <c:numCache>
                  <c:formatCode>General</c:formatCode>
                  <c:ptCount val="3"/>
                  <c:pt idx="1">
                    <c:v>1.2706204733986993E-2</c:v>
                  </c:pt>
                  <c:pt idx="2">
                    <c:v>3.1765511834967473E-2</c:v>
                  </c:pt>
                </c:numCache>
              </c:numRef>
            </c:plus>
            <c:minus>
              <c:numRef>
                <c:f>'By Depth and Month'!$AD$10:$AF$10</c:f>
                <c:numCache>
                  <c:formatCode>General</c:formatCode>
                  <c:ptCount val="3"/>
                  <c:pt idx="1">
                    <c:v>1.2706204733986993E-2</c:v>
                  </c:pt>
                  <c:pt idx="2">
                    <c:v>3.1765511834967473E-2</c:v>
                  </c:pt>
                </c:numCache>
              </c:numRef>
            </c:minus>
          </c:errBars>
          <c:xVal>
            <c:strRef>
              <c:f>'By Depth and Month'!$AD$2:$AF$2</c:f>
              <c:strCache>
                <c:ptCount val="3"/>
                <c:pt idx="0">
                  <c:v>May</c:v>
                </c:pt>
                <c:pt idx="1">
                  <c:v>Jun/Jul</c:v>
                </c:pt>
                <c:pt idx="2">
                  <c:v>Aug</c:v>
                </c:pt>
              </c:strCache>
            </c:strRef>
          </c:xVal>
          <c:yVal>
            <c:numRef>
              <c:f>'By Depth and Month'!$AD$7:$AF$7</c:f>
              <c:numCache>
                <c:formatCode>General</c:formatCode>
                <c:ptCount val="3"/>
                <c:pt idx="0">
                  <c:v>2.0000000000000004E-2</c:v>
                </c:pt>
                <c:pt idx="1">
                  <c:v>2.7000000000000007E-2</c:v>
                </c:pt>
                <c:pt idx="2">
                  <c:v>3.9500000000000007E-2</c:v>
                </c:pt>
              </c:numCache>
            </c:numRef>
          </c:yVal>
        </c:ser>
        <c:axId val="55507968"/>
        <c:axId val="52017408"/>
      </c:scatterChart>
      <c:valAx>
        <c:axId val="55507968"/>
        <c:scaling>
          <c:orientation val="minMax"/>
        </c:scaling>
        <c:axPos val="b"/>
        <c:numFmt formatCode="@" sourceLinked="0"/>
        <c:majorTickMark val="cross"/>
        <c:tickLblPos val="none"/>
        <c:crossAx val="52017408"/>
        <c:crossesAt val="0"/>
        <c:crossBetween val="midCat"/>
      </c:valAx>
      <c:valAx>
        <c:axId val="52017408"/>
        <c:scaling>
          <c:orientation val="minMax"/>
        </c:scaling>
        <c:axPos val="l"/>
        <c:majorGridlines/>
        <c:title>
          <c:tx>
            <c:rich>
              <a:bodyPr rot="-5400000" vert="horz"/>
              <a:lstStyle/>
              <a:p>
                <a:pPr>
                  <a:defRPr/>
                </a:pPr>
                <a:r>
                  <a:rPr lang="en-US"/>
                  <a:t>Average Total Phosphorus (mg/L)</a:t>
                </a:r>
              </a:p>
            </c:rich>
          </c:tx>
          <c:layout>
            <c:manualLayout>
              <c:xMode val="edge"/>
              <c:yMode val="edge"/>
              <c:x val="1.5868045367392124E-2"/>
              <c:y val="0.36177169823103816"/>
            </c:manualLayout>
          </c:layout>
        </c:title>
        <c:numFmt formatCode="General" sourceLinked="1"/>
        <c:tickLblPos val="nextTo"/>
        <c:crossAx val="55507968"/>
        <c:crossesAt val="0"/>
        <c:crossBetween val="midCat"/>
        <c:majorUnit val="2.0000000000000014E-2"/>
      </c:valAx>
    </c:plotArea>
    <c:legend>
      <c:legendPos val="r"/>
      <c:legendEntry>
        <c:idx val="2"/>
        <c:delete val="1"/>
      </c:legendEntry>
      <c:legendEntry>
        <c:idx val="3"/>
        <c:delete val="1"/>
      </c:legendEntry>
      <c:layout>
        <c:manualLayout>
          <c:xMode val="edge"/>
          <c:yMode val="edge"/>
          <c:x val="0.81243379616045408"/>
          <c:y val="0.28372736557194506"/>
          <c:w val="0.18610141505516853"/>
          <c:h val="0.48501600107929294"/>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Average Monthly Chlorophyll </a:t>
            </a:r>
            <a:r>
              <a:rPr lang="en-US" i="1"/>
              <a:t>a</a:t>
            </a:r>
            <a:r>
              <a:rPr lang="en-US"/>
              <a:t> in Third Lake, Before and After Alum Treatment</a:t>
            </a:r>
          </a:p>
        </c:rich>
      </c:tx>
      <c:layout/>
      <c:overlay val="1"/>
    </c:title>
    <c:plotArea>
      <c:layout>
        <c:manualLayout>
          <c:layoutTarget val="inner"/>
          <c:xMode val="edge"/>
          <c:yMode val="edge"/>
          <c:x val="0.12045618949287139"/>
          <c:y val="0.23839313918179325"/>
          <c:w val="0.86893952792489648"/>
          <c:h val="0.6825875521999214"/>
        </c:manualLayout>
      </c:layout>
      <c:barChart>
        <c:barDir val="col"/>
        <c:grouping val="clustered"/>
        <c:ser>
          <c:idx val="0"/>
          <c:order val="0"/>
          <c:tx>
            <c:v>Pre-Alum Treatment (1999-2012)</c:v>
          </c:tx>
          <c:errBars>
            <c:errBarType val="both"/>
            <c:errValType val="cust"/>
            <c:plus>
              <c:numRef>
                <c:f>'Monthly Avgs'!$E$46:$F$46</c:f>
                <c:numCache>
                  <c:formatCode>General</c:formatCode>
                  <c:ptCount val="2"/>
                  <c:pt idx="0">
                    <c:v>4.9305572717066726</c:v>
                  </c:pt>
                  <c:pt idx="1">
                    <c:v>9.3681390229788395</c:v>
                  </c:pt>
                </c:numCache>
              </c:numRef>
            </c:plus>
            <c:minus>
              <c:numRef>
                <c:f>'Monthly Avgs'!$E$46:$F$46</c:f>
                <c:numCache>
                  <c:formatCode>General</c:formatCode>
                  <c:ptCount val="2"/>
                  <c:pt idx="0">
                    <c:v>4.9305572717066726</c:v>
                  </c:pt>
                  <c:pt idx="1">
                    <c:v>9.3681390229788395</c:v>
                  </c:pt>
                </c:numCache>
              </c:numRef>
            </c:minus>
          </c:errBars>
          <c:cat>
            <c:strRef>
              <c:f>'Monthly Avgs'!$A$20:$A$21</c:f>
              <c:strCache>
                <c:ptCount val="2"/>
                <c:pt idx="0">
                  <c:v>May</c:v>
                </c:pt>
                <c:pt idx="1">
                  <c:v>Aug</c:v>
                </c:pt>
              </c:strCache>
            </c:strRef>
          </c:cat>
          <c:val>
            <c:numRef>
              <c:f>'Monthly Avgs'!$Q$20:$Q$21</c:f>
              <c:numCache>
                <c:formatCode>0.00</c:formatCode>
                <c:ptCount val="2"/>
                <c:pt idx="0">
                  <c:v>12.024285714285714</c:v>
                </c:pt>
                <c:pt idx="1">
                  <c:v>18.14769230769231</c:v>
                </c:pt>
              </c:numCache>
            </c:numRef>
          </c:val>
        </c:ser>
        <c:ser>
          <c:idx val="1"/>
          <c:order val="1"/>
          <c:tx>
            <c:v>Post-Alum Treatment (2013)</c:v>
          </c:tx>
          <c:cat>
            <c:strRef>
              <c:f>'Monthly Avgs'!$A$20:$A$21</c:f>
              <c:strCache>
                <c:ptCount val="2"/>
                <c:pt idx="0">
                  <c:v>May</c:v>
                </c:pt>
                <c:pt idx="1">
                  <c:v>Aug</c:v>
                </c:pt>
              </c:strCache>
            </c:strRef>
          </c:cat>
          <c:val>
            <c:numRef>
              <c:f>'Monthly Avgs'!$B$26:$B$27</c:f>
              <c:numCache>
                <c:formatCode>General</c:formatCode>
                <c:ptCount val="2"/>
                <c:pt idx="0">
                  <c:v>11.03</c:v>
                </c:pt>
                <c:pt idx="1">
                  <c:v>3.4</c:v>
                </c:pt>
              </c:numCache>
            </c:numRef>
          </c:val>
        </c:ser>
        <c:axId val="55935744"/>
        <c:axId val="55937280"/>
      </c:barChart>
      <c:catAx>
        <c:axId val="55935744"/>
        <c:scaling>
          <c:orientation val="minMax"/>
        </c:scaling>
        <c:axPos val="b"/>
        <c:tickLblPos val="nextTo"/>
        <c:crossAx val="55937280"/>
        <c:crosses val="autoZero"/>
        <c:auto val="1"/>
        <c:lblAlgn val="ctr"/>
        <c:lblOffset val="100"/>
      </c:catAx>
      <c:valAx>
        <c:axId val="55937280"/>
        <c:scaling>
          <c:orientation val="minMax"/>
        </c:scaling>
        <c:axPos val="l"/>
        <c:majorGridlines/>
        <c:title>
          <c:tx>
            <c:rich>
              <a:bodyPr rot="-5400000" vert="horz"/>
              <a:lstStyle/>
              <a:p>
                <a:pPr>
                  <a:defRPr/>
                </a:pPr>
                <a:r>
                  <a:rPr lang="en-US"/>
                  <a:t>Chlorophyll a (ug/L)</a:t>
                </a:r>
              </a:p>
            </c:rich>
          </c:tx>
          <c:layout/>
        </c:title>
        <c:numFmt formatCode="0.00" sourceLinked="1"/>
        <c:tickLblPos val="nextTo"/>
        <c:crossAx val="55935744"/>
        <c:crosses val="autoZero"/>
        <c:crossBetween val="between"/>
      </c:valAx>
    </c:plotArea>
    <c:legend>
      <c:legendPos val="r"/>
      <c:layout>
        <c:manualLayout>
          <c:xMode val="edge"/>
          <c:yMode val="edge"/>
          <c:x val="0.11930380553590436"/>
          <c:y val="0.26383697426944946"/>
          <c:w val="0.38063823668126168"/>
          <c:h val="9.5949490893677561E-2"/>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381224924006918"/>
          <c:y val="4.6478620247739938E-2"/>
          <c:w val="0.86216436747720215"/>
          <c:h val="0.83048973792000724"/>
        </c:manualLayout>
      </c:layout>
      <c:scatterChart>
        <c:scatterStyle val="lineMarker"/>
        <c:ser>
          <c:idx val="0"/>
          <c:order val="0"/>
          <c:tx>
            <c:v>Pre-Alum Treatment (1999-2012)</c:v>
          </c:tx>
          <c:spPr>
            <a:ln w="28575">
              <a:noFill/>
            </a:ln>
          </c:spPr>
          <c:marker>
            <c:symbol val="circle"/>
            <c:size val="7"/>
            <c:spPr>
              <a:noFill/>
              <a:ln>
                <a:solidFill>
                  <a:schemeClr val="tx1"/>
                </a:solidFill>
              </a:ln>
            </c:spPr>
          </c:marker>
          <c:trendline>
            <c:trendlineType val="linear"/>
            <c:dispRSqr val="1"/>
            <c:trendlineLbl>
              <c:layout>
                <c:manualLayout>
                  <c:x val="-2.0224926968168633E-2"/>
                  <c:y val="-7.1352148803760646E-3"/>
                </c:manualLayout>
              </c:layout>
              <c:numFmt formatCode="General" sourceLinked="0"/>
            </c:trendlineLbl>
          </c:trendline>
          <c:errBars>
            <c:errDir val="y"/>
            <c:errBarType val="both"/>
            <c:errValType val="cust"/>
            <c:plus>
              <c:numRef>
                <c:f>'Monthly Avgs'!$E$47:$G$47</c:f>
                <c:numCache>
                  <c:formatCode>General</c:formatCode>
                  <c:ptCount val="3"/>
                  <c:pt idx="0">
                    <c:v>4.9305572717066726</c:v>
                  </c:pt>
                  <c:pt idx="1">
                    <c:v>9.3681390229788395</c:v>
                  </c:pt>
                  <c:pt idx="2">
                    <c:v>12.07288256505716</c:v>
                  </c:pt>
                </c:numCache>
              </c:numRef>
            </c:plus>
            <c:minus>
              <c:numRef>
                <c:f>'Monthly Avgs'!$E$47:$G$47</c:f>
                <c:numCache>
                  <c:formatCode>General</c:formatCode>
                  <c:ptCount val="3"/>
                  <c:pt idx="0">
                    <c:v>4.9305572717066726</c:v>
                  </c:pt>
                  <c:pt idx="1">
                    <c:v>9.3681390229788395</c:v>
                  </c:pt>
                  <c:pt idx="2">
                    <c:v>12.07288256505716</c:v>
                  </c:pt>
                </c:numCache>
              </c:numRef>
            </c:minus>
          </c:errBars>
          <c:xVal>
            <c:strRef>
              <c:f>'Monthly Avgs'!$A$21:$A$23</c:f>
              <c:strCache>
                <c:ptCount val="3"/>
                <c:pt idx="0">
                  <c:v>May</c:v>
                </c:pt>
                <c:pt idx="1">
                  <c:v>Aug</c:v>
                </c:pt>
                <c:pt idx="2">
                  <c:v>Oct</c:v>
                </c:pt>
              </c:strCache>
            </c:strRef>
          </c:xVal>
          <c:yVal>
            <c:numRef>
              <c:f>'Monthly Avgs'!$Q$21:$Q$23</c:f>
              <c:numCache>
                <c:formatCode>0.00</c:formatCode>
                <c:ptCount val="3"/>
                <c:pt idx="0">
                  <c:v>12.024285714285714</c:v>
                </c:pt>
                <c:pt idx="1">
                  <c:v>18.14769230769231</c:v>
                </c:pt>
                <c:pt idx="2">
                  <c:v>15.825714285714286</c:v>
                </c:pt>
              </c:numCache>
            </c:numRef>
          </c:yVal>
        </c:ser>
        <c:ser>
          <c:idx val="1"/>
          <c:order val="1"/>
          <c:tx>
            <c:v>Post-Alum Treatment (2013)</c:v>
          </c:tx>
          <c:spPr>
            <a:ln w="28575">
              <a:noFill/>
            </a:ln>
          </c:spPr>
          <c:marker>
            <c:spPr>
              <a:noFill/>
              <a:ln>
                <a:solidFill>
                  <a:sysClr val="windowText" lastClr="000000"/>
                </a:solidFill>
              </a:ln>
            </c:spPr>
          </c:marker>
          <c:trendline>
            <c:trendlineType val="linear"/>
            <c:dispRSqr val="1"/>
            <c:trendlineLbl>
              <c:layout>
                <c:manualLayout>
                  <c:x val="-8.7502791172329286E-2"/>
                  <c:y val="-2.6213198669699258E-2"/>
                </c:manualLayout>
              </c:layout>
              <c:numFmt formatCode="General" sourceLinked="0"/>
            </c:trendlineLbl>
          </c:trendline>
          <c:xVal>
            <c:strRef>
              <c:f>'Monthly Avgs'!$A$12:$A$14</c:f>
              <c:strCache>
                <c:ptCount val="3"/>
                <c:pt idx="0">
                  <c:v>May</c:v>
                </c:pt>
                <c:pt idx="1">
                  <c:v>Aug</c:v>
                </c:pt>
                <c:pt idx="2">
                  <c:v>Oct</c:v>
                </c:pt>
              </c:strCache>
            </c:strRef>
          </c:xVal>
          <c:yVal>
            <c:numRef>
              <c:f>'Monthly Avgs'!$B$12:$B$14</c:f>
              <c:numCache>
                <c:formatCode>General</c:formatCode>
                <c:ptCount val="3"/>
                <c:pt idx="0">
                  <c:v>11.03</c:v>
                </c:pt>
                <c:pt idx="1">
                  <c:v>3.4</c:v>
                </c:pt>
                <c:pt idx="2">
                  <c:v>2.9</c:v>
                </c:pt>
              </c:numCache>
            </c:numRef>
          </c:yVal>
        </c:ser>
        <c:axId val="95219712"/>
        <c:axId val="95252480"/>
      </c:scatterChart>
      <c:valAx>
        <c:axId val="95219712"/>
        <c:scaling>
          <c:orientation val="minMax"/>
        </c:scaling>
        <c:axPos val="b"/>
        <c:tickLblPos val="none"/>
        <c:crossAx val="95252480"/>
        <c:crosses val="autoZero"/>
        <c:crossBetween val="midCat"/>
      </c:valAx>
      <c:valAx>
        <c:axId val="95252480"/>
        <c:scaling>
          <c:orientation val="minMax"/>
        </c:scaling>
        <c:axPos val="l"/>
        <c:majorGridlines/>
        <c:title>
          <c:tx>
            <c:rich>
              <a:bodyPr rot="-5400000" vert="horz"/>
              <a:lstStyle/>
              <a:p>
                <a:pPr>
                  <a:defRPr/>
                </a:pPr>
                <a:r>
                  <a:rPr lang="en-US"/>
                  <a:t>Chlorophyll a (ug/L) </a:t>
                </a:r>
              </a:p>
            </c:rich>
          </c:tx>
          <c:layout/>
        </c:title>
        <c:numFmt formatCode="0.00" sourceLinked="1"/>
        <c:tickLblPos val="nextTo"/>
        <c:crossAx val="95219712"/>
        <c:crosses val="autoZero"/>
        <c:crossBetween val="midCat"/>
      </c:valAx>
    </c:plotArea>
    <c:legend>
      <c:legendPos val="r"/>
      <c:legendEntry>
        <c:idx val="2"/>
        <c:delete val="1"/>
      </c:legendEntry>
      <c:legendEntry>
        <c:idx val="3"/>
        <c:delete val="1"/>
      </c:legendEntry>
      <c:layout>
        <c:manualLayout>
          <c:xMode val="edge"/>
          <c:yMode val="edge"/>
          <c:x val="0.1412510107985179"/>
          <c:y val="6.8922937454669375E-2"/>
          <c:w val="0.42889280276971725"/>
          <c:h val="0.1248724492222222"/>
        </c:manualLayout>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Third Lake pH August 2009-2013</a:t>
            </a:r>
          </a:p>
        </c:rich>
      </c:tx>
      <c:layout/>
      <c:overlay val="1"/>
    </c:title>
    <c:plotArea>
      <c:layout>
        <c:manualLayout>
          <c:layoutTarget val="inner"/>
          <c:xMode val="edge"/>
          <c:yMode val="edge"/>
          <c:x val="0.11272267377868093"/>
          <c:y val="0.13345209973753283"/>
          <c:w val="0.78724536449072902"/>
          <c:h val="0.84642082239720051"/>
        </c:manualLayout>
      </c:layout>
      <c:scatterChart>
        <c:scatterStyle val="smoothMarker"/>
        <c:ser>
          <c:idx val="0"/>
          <c:order val="0"/>
          <c:tx>
            <c:v>2009</c:v>
          </c:tx>
          <c:xVal>
            <c:numRef>
              <c:f>August!$F$607:$F$623</c:f>
              <c:numCache>
                <c:formatCode>General</c:formatCode>
                <c:ptCount val="17"/>
                <c:pt idx="0">
                  <c:v>8.25</c:v>
                </c:pt>
                <c:pt idx="1">
                  <c:v>8.32</c:v>
                </c:pt>
                <c:pt idx="2">
                  <c:v>8.4700000000000006</c:v>
                </c:pt>
                <c:pt idx="3">
                  <c:v>8.3800000000000008</c:v>
                </c:pt>
                <c:pt idx="4">
                  <c:v>8.17</c:v>
                </c:pt>
                <c:pt idx="5">
                  <c:v>7.8</c:v>
                </c:pt>
                <c:pt idx="6">
                  <c:v>7.64</c:v>
                </c:pt>
                <c:pt idx="7">
                  <c:v>7.48</c:v>
                </c:pt>
                <c:pt idx="8">
                  <c:v>7.31</c:v>
                </c:pt>
                <c:pt idx="9">
                  <c:v>7.1599999999999993</c:v>
                </c:pt>
                <c:pt idx="10">
                  <c:v>7.02</c:v>
                </c:pt>
                <c:pt idx="11">
                  <c:v>6.89</c:v>
                </c:pt>
                <c:pt idx="12">
                  <c:v>6.8199999999999994</c:v>
                </c:pt>
                <c:pt idx="13">
                  <c:v>6.8</c:v>
                </c:pt>
                <c:pt idx="14">
                  <c:v>6.41</c:v>
                </c:pt>
                <c:pt idx="15">
                  <c:v>6.3</c:v>
                </c:pt>
                <c:pt idx="16">
                  <c:v>6.38</c:v>
                </c:pt>
              </c:numCache>
            </c:numRef>
          </c:xVal>
          <c:yVal>
            <c:numRef>
              <c:f>August!$J$607:$J$623</c:f>
              <c:numCache>
                <c:formatCode>0</c:formatCode>
                <c:ptCount val="17"/>
                <c:pt idx="0">
                  <c:v>1.1000000000000001</c:v>
                </c:pt>
                <c:pt idx="1">
                  <c:v>2</c:v>
                </c:pt>
                <c:pt idx="2">
                  <c:v>3.1</c:v>
                </c:pt>
                <c:pt idx="3">
                  <c:v>3.9</c:v>
                </c:pt>
                <c:pt idx="4">
                  <c:v>5.0999999999999996</c:v>
                </c:pt>
                <c:pt idx="5">
                  <c:v>6</c:v>
                </c:pt>
                <c:pt idx="6">
                  <c:v>7.1</c:v>
                </c:pt>
                <c:pt idx="7">
                  <c:v>8</c:v>
                </c:pt>
                <c:pt idx="8">
                  <c:v>9</c:v>
                </c:pt>
                <c:pt idx="9">
                  <c:v>10</c:v>
                </c:pt>
                <c:pt idx="10">
                  <c:v>11.1</c:v>
                </c:pt>
                <c:pt idx="11">
                  <c:v>11.9</c:v>
                </c:pt>
                <c:pt idx="12">
                  <c:v>13</c:v>
                </c:pt>
                <c:pt idx="13">
                  <c:v>13.9</c:v>
                </c:pt>
                <c:pt idx="14">
                  <c:v>15</c:v>
                </c:pt>
                <c:pt idx="15">
                  <c:v>16</c:v>
                </c:pt>
                <c:pt idx="16">
                  <c:v>16.8</c:v>
                </c:pt>
              </c:numCache>
            </c:numRef>
          </c:yVal>
          <c:smooth val="1"/>
        </c:ser>
        <c:ser>
          <c:idx val="1"/>
          <c:order val="1"/>
          <c:tx>
            <c:v>2010</c:v>
          </c:tx>
          <c:xVal>
            <c:numRef>
              <c:f>August!$F$624:$F$640</c:f>
              <c:numCache>
                <c:formatCode>General</c:formatCode>
                <c:ptCount val="17"/>
                <c:pt idx="0">
                  <c:v>8.48</c:v>
                </c:pt>
                <c:pt idx="1">
                  <c:v>8.59</c:v>
                </c:pt>
                <c:pt idx="2">
                  <c:v>8.68</c:v>
                </c:pt>
                <c:pt idx="3">
                  <c:v>8.59</c:v>
                </c:pt>
                <c:pt idx="4">
                  <c:v>8.3700000000000028</c:v>
                </c:pt>
                <c:pt idx="5">
                  <c:v>8.0500000000000007</c:v>
                </c:pt>
                <c:pt idx="6">
                  <c:v>7.72</c:v>
                </c:pt>
                <c:pt idx="7">
                  <c:v>7.55</c:v>
                </c:pt>
                <c:pt idx="8">
                  <c:v>7.37</c:v>
                </c:pt>
                <c:pt idx="9">
                  <c:v>7.23</c:v>
                </c:pt>
                <c:pt idx="10">
                  <c:v>7.05</c:v>
                </c:pt>
                <c:pt idx="11">
                  <c:v>6.96</c:v>
                </c:pt>
                <c:pt idx="12">
                  <c:v>6.88</c:v>
                </c:pt>
                <c:pt idx="13">
                  <c:v>6.8199999999999994</c:v>
                </c:pt>
                <c:pt idx="14">
                  <c:v>6.71</c:v>
                </c:pt>
                <c:pt idx="15">
                  <c:v>6.54</c:v>
                </c:pt>
                <c:pt idx="16">
                  <c:v>6.41</c:v>
                </c:pt>
              </c:numCache>
            </c:numRef>
          </c:xVal>
          <c:yVal>
            <c:numRef>
              <c:f>August!$J$624:$J$640</c:f>
              <c:numCache>
                <c:formatCode>0</c:formatCode>
                <c:ptCount val="17"/>
                <c:pt idx="0">
                  <c:v>1.1000000000000001</c:v>
                </c:pt>
                <c:pt idx="1">
                  <c:v>2.1</c:v>
                </c:pt>
                <c:pt idx="2">
                  <c:v>3.1</c:v>
                </c:pt>
                <c:pt idx="3">
                  <c:v>4</c:v>
                </c:pt>
                <c:pt idx="4">
                  <c:v>5</c:v>
                </c:pt>
                <c:pt idx="5">
                  <c:v>6</c:v>
                </c:pt>
                <c:pt idx="6">
                  <c:v>6.9</c:v>
                </c:pt>
                <c:pt idx="7">
                  <c:v>8</c:v>
                </c:pt>
                <c:pt idx="8">
                  <c:v>8.8000000000000007</c:v>
                </c:pt>
                <c:pt idx="9">
                  <c:v>10</c:v>
                </c:pt>
                <c:pt idx="10">
                  <c:v>10.9</c:v>
                </c:pt>
                <c:pt idx="11">
                  <c:v>11.8</c:v>
                </c:pt>
                <c:pt idx="12">
                  <c:v>13</c:v>
                </c:pt>
                <c:pt idx="13">
                  <c:v>14.1</c:v>
                </c:pt>
                <c:pt idx="14">
                  <c:v>15</c:v>
                </c:pt>
                <c:pt idx="15">
                  <c:v>15.9</c:v>
                </c:pt>
                <c:pt idx="16">
                  <c:v>16.7</c:v>
                </c:pt>
              </c:numCache>
            </c:numRef>
          </c:yVal>
          <c:smooth val="1"/>
        </c:ser>
        <c:ser>
          <c:idx val="2"/>
          <c:order val="2"/>
          <c:tx>
            <c:v>2011</c:v>
          </c:tx>
          <c:xVal>
            <c:numRef>
              <c:f>August!$F$641:$F$659</c:f>
              <c:numCache>
                <c:formatCode>General</c:formatCode>
                <c:ptCount val="19"/>
                <c:pt idx="0">
                  <c:v>7.92</c:v>
                </c:pt>
                <c:pt idx="1">
                  <c:v>7.91</c:v>
                </c:pt>
                <c:pt idx="2">
                  <c:v>7.87</c:v>
                </c:pt>
                <c:pt idx="3">
                  <c:v>7.85</c:v>
                </c:pt>
                <c:pt idx="4">
                  <c:v>7.81</c:v>
                </c:pt>
                <c:pt idx="5">
                  <c:v>7.78</c:v>
                </c:pt>
                <c:pt idx="6">
                  <c:v>7.6899999999999995</c:v>
                </c:pt>
                <c:pt idx="7">
                  <c:v>7.59</c:v>
                </c:pt>
                <c:pt idx="8">
                  <c:v>7.33</c:v>
                </c:pt>
                <c:pt idx="9">
                  <c:v>7.35</c:v>
                </c:pt>
                <c:pt idx="10">
                  <c:v>7.02</c:v>
                </c:pt>
                <c:pt idx="11">
                  <c:v>6.98</c:v>
                </c:pt>
                <c:pt idx="12">
                  <c:v>6.92</c:v>
                </c:pt>
                <c:pt idx="13">
                  <c:v>6.7700000000000005</c:v>
                </c:pt>
                <c:pt idx="14">
                  <c:v>6.73</c:v>
                </c:pt>
                <c:pt idx="15">
                  <c:v>6.6099999999999994</c:v>
                </c:pt>
                <c:pt idx="16">
                  <c:v>6.54</c:v>
                </c:pt>
                <c:pt idx="17">
                  <c:v>6.56</c:v>
                </c:pt>
                <c:pt idx="18">
                  <c:v>6.6</c:v>
                </c:pt>
              </c:numCache>
            </c:numRef>
          </c:xVal>
          <c:yVal>
            <c:numRef>
              <c:f>August!$J$641:$J$659</c:f>
              <c:numCache>
                <c:formatCode>0</c:formatCode>
                <c:ptCount val="19"/>
                <c:pt idx="0">
                  <c:v>0.8</c:v>
                </c:pt>
                <c:pt idx="1">
                  <c:v>2.1</c:v>
                </c:pt>
                <c:pt idx="2">
                  <c:v>3</c:v>
                </c:pt>
                <c:pt idx="3">
                  <c:v>4</c:v>
                </c:pt>
                <c:pt idx="4">
                  <c:v>5</c:v>
                </c:pt>
                <c:pt idx="5">
                  <c:v>6</c:v>
                </c:pt>
                <c:pt idx="6">
                  <c:v>6.9</c:v>
                </c:pt>
                <c:pt idx="7">
                  <c:v>7.8</c:v>
                </c:pt>
                <c:pt idx="8">
                  <c:v>9</c:v>
                </c:pt>
                <c:pt idx="9">
                  <c:v>9.9</c:v>
                </c:pt>
                <c:pt idx="10">
                  <c:v>11</c:v>
                </c:pt>
                <c:pt idx="11">
                  <c:v>12</c:v>
                </c:pt>
                <c:pt idx="12">
                  <c:v>12.9</c:v>
                </c:pt>
                <c:pt idx="13">
                  <c:v>14.2</c:v>
                </c:pt>
                <c:pt idx="14">
                  <c:v>14.9</c:v>
                </c:pt>
                <c:pt idx="15">
                  <c:v>15.8</c:v>
                </c:pt>
                <c:pt idx="16">
                  <c:v>16.899999999999999</c:v>
                </c:pt>
                <c:pt idx="17">
                  <c:v>17.8</c:v>
                </c:pt>
                <c:pt idx="18">
                  <c:v>18.7</c:v>
                </c:pt>
              </c:numCache>
            </c:numRef>
          </c:yVal>
          <c:smooth val="1"/>
        </c:ser>
        <c:ser>
          <c:idx val="3"/>
          <c:order val="3"/>
          <c:tx>
            <c:v>2012</c:v>
          </c:tx>
          <c:marker>
            <c:symbol val="circle"/>
            <c:size val="7"/>
          </c:marker>
          <c:xVal>
            <c:numRef>
              <c:f>August!$F$660:$F$678</c:f>
              <c:numCache>
                <c:formatCode>General</c:formatCode>
                <c:ptCount val="19"/>
                <c:pt idx="0">
                  <c:v>7.41</c:v>
                </c:pt>
                <c:pt idx="1">
                  <c:v>7.31</c:v>
                </c:pt>
                <c:pt idx="2">
                  <c:v>7.23</c:v>
                </c:pt>
                <c:pt idx="3">
                  <c:v>7.1499999999999995</c:v>
                </c:pt>
                <c:pt idx="4">
                  <c:v>7.04</c:v>
                </c:pt>
                <c:pt idx="5">
                  <c:v>6.9700000000000006</c:v>
                </c:pt>
                <c:pt idx="6">
                  <c:v>6.92</c:v>
                </c:pt>
                <c:pt idx="7">
                  <c:v>6.78</c:v>
                </c:pt>
                <c:pt idx="8">
                  <c:v>6.7700000000000005</c:v>
                </c:pt>
                <c:pt idx="9">
                  <c:v>6.79</c:v>
                </c:pt>
                <c:pt idx="10">
                  <c:v>6.8199999999999994</c:v>
                </c:pt>
                <c:pt idx="11">
                  <c:v>6.8599999999999994</c:v>
                </c:pt>
                <c:pt idx="12">
                  <c:v>6.9300000000000006</c:v>
                </c:pt>
                <c:pt idx="13">
                  <c:v>6.95</c:v>
                </c:pt>
                <c:pt idx="14">
                  <c:v>6.9700000000000006</c:v>
                </c:pt>
                <c:pt idx="15">
                  <c:v>6.99</c:v>
                </c:pt>
                <c:pt idx="16">
                  <c:v>6.99</c:v>
                </c:pt>
                <c:pt idx="17">
                  <c:v>6.98</c:v>
                </c:pt>
                <c:pt idx="18">
                  <c:v>6.98</c:v>
                </c:pt>
              </c:numCache>
            </c:numRef>
          </c:xVal>
          <c:yVal>
            <c:numRef>
              <c:f>August!$J$660:$J$678</c:f>
              <c:numCache>
                <c:formatCode>0</c:formatCode>
                <c:ptCount val="19"/>
                <c:pt idx="0">
                  <c:v>1</c:v>
                </c:pt>
                <c:pt idx="1">
                  <c:v>2</c:v>
                </c:pt>
                <c:pt idx="2">
                  <c:v>3.1</c:v>
                </c:pt>
                <c:pt idx="3">
                  <c:v>4</c:v>
                </c:pt>
                <c:pt idx="4">
                  <c:v>5</c:v>
                </c:pt>
                <c:pt idx="5">
                  <c:v>5.9</c:v>
                </c:pt>
                <c:pt idx="6">
                  <c:v>7</c:v>
                </c:pt>
                <c:pt idx="7">
                  <c:v>8</c:v>
                </c:pt>
                <c:pt idx="8">
                  <c:v>9</c:v>
                </c:pt>
                <c:pt idx="9">
                  <c:v>10</c:v>
                </c:pt>
                <c:pt idx="10">
                  <c:v>11</c:v>
                </c:pt>
                <c:pt idx="11">
                  <c:v>12</c:v>
                </c:pt>
                <c:pt idx="12">
                  <c:v>13.1</c:v>
                </c:pt>
                <c:pt idx="13">
                  <c:v>14</c:v>
                </c:pt>
                <c:pt idx="14">
                  <c:v>14.9</c:v>
                </c:pt>
                <c:pt idx="15">
                  <c:v>16</c:v>
                </c:pt>
                <c:pt idx="16">
                  <c:v>17</c:v>
                </c:pt>
                <c:pt idx="17">
                  <c:v>18</c:v>
                </c:pt>
                <c:pt idx="18">
                  <c:v>19.100000000000001</c:v>
                </c:pt>
              </c:numCache>
            </c:numRef>
          </c:yVal>
          <c:smooth val="1"/>
        </c:ser>
        <c:ser>
          <c:idx val="4"/>
          <c:order val="4"/>
          <c:tx>
            <c:v>2013</c:v>
          </c:tx>
          <c:marker>
            <c:symbol val="circle"/>
            <c:size val="7"/>
          </c:marker>
          <c:xVal>
            <c:numRef>
              <c:f>Sheet4!$I$1:$I$19</c:f>
              <c:numCache>
                <c:formatCode>General</c:formatCode>
                <c:ptCount val="19"/>
                <c:pt idx="0">
                  <c:v>7.57</c:v>
                </c:pt>
                <c:pt idx="1">
                  <c:v>7.49</c:v>
                </c:pt>
                <c:pt idx="2">
                  <c:v>7.46</c:v>
                </c:pt>
                <c:pt idx="3">
                  <c:v>7.4300000000000006</c:v>
                </c:pt>
                <c:pt idx="4">
                  <c:v>7.4</c:v>
                </c:pt>
                <c:pt idx="5">
                  <c:v>7.37</c:v>
                </c:pt>
                <c:pt idx="6">
                  <c:v>7.33</c:v>
                </c:pt>
                <c:pt idx="7">
                  <c:v>7.24</c:v>
                </c:pt>
                <c:pt idx="8">
                  <c:v>7.03</c:v>
                </c:pt>
                <c:pt idx="9">
                  <c:v>7</c:v>
                </c:pt>
                <c:pt idx="10">
                  <c:v>6.95</c:v>
                </c:pt>
                <c:pt idx="11">
                  <c:v>6.91</c:v>
                </c:pt>
                <c:pt idx="12">
                  <c:v>6.8599999999999994</c:v>
                </c:pt>
                <c:pt idx="13">
                  <c:v>6.8199999999999994</c:v>
                </c:pt>
                <c:pt idx="14">
                  <c:v>6.79</c:v>
                </c:pt>
                <c:pt idx="15">
                  <c:v>6.71</c:v>
                </c:pt>
                <c:pt idx="16">
                  <c:v>6.6599999999999993</c:v>
                </c:pt>
                <c:pt idx="17">
                  <c:v>6.67</c:v>
                </c:pt>
                <c:pt idx="18">
                  <c:v>6.68</c:v>
                </c:pt>
              </c:numCache>
            </c:numRef>
          </c:xVal>
          <c:yVal>
            <c:numRef>
              <c:f>Sheet4!$J$1:$J$18</c:f>
              <c:numCache>
                <c:formatCode>0</c:formatCode>
                <c:ptCount val="18"/>
                <c:pt idx="0">
                  <c:v>1</c:v>
                </c:pt>
                <c:pt idx="1">
                  <c:v>2</c:v>
                </c:pt>
                <c:pt idx="2">
                  <c:v>3</c:v>
                </c:pt>
                <c:pt idx="3">
                  <c:v>4</c:v>
                </c:pt>
                <c:pt idx="4">
                  <c:v>5</c:v>
                </c:pt>
                <c:pt idx="5">
                  <c:v>5.9</c:v>
                </c:pt>
                <c:pt idx="6">
                  <c:v>7</c:v>
                </c:pt>
                <c:pt idx="7">
                  <c:v>7.7</c:v>
                </c:pt>
                <c:pt idx="8">
                  <c:v>9</c:v>
                </c:pt>
                <c:pt idx="9">
                  <c:v>10</c:v>
                </c:pt>
                <c:pt idx="10">
                  <c:v>11</c:v>
                </c:pt>
                <c:pt idx="11">
                  <c:v>11.9</c:v>
                </c:pt>
                <c:pt idx="12">
                  <c:v>13</c:v>
                </c:pt>
                <c:pt idx="13">
                  <c:v>13.9</c:v>
                </c:pt>
                <c:pt idx="14">
                  <c:v>15</c:v>
                </c:pt>
                <c:pt idx="15">
                  <c:v>15.9</c:v>
                </c:pt>
                <c:pt idx="16">
                  <c:v>17</c:v>
                </c:pt>
                <c:pt idx="17">
                  <c:v>18</c:v>
                </c:pt>
              </c:numCache>
            </c:numRef>
          </c:yVal>
          <c:smooth val="1"/>
        </c:ser>
        <c:axId val="56302592"/>
        <c:axId val="56316672"/>
      </c:scatterChart>
      <c:valAx>
        <c:axId val="56302592"/>
        <c:scaling>
          <c:orientation val="minMax"/>
          <c:min val="6"/>
        </c:scaling>
        <c:axPos val="t"/>
        <c:numFmt formatCode="General" sourceLinked="1"/>
        <c:tickLblPos val="nextTo"/>
        <c:crossAx val="56316672"/>
        <c:crosses val="autoZero"/>
        <c:crossBetween val="midCat"/>
      </c:valAx>
      <c:valAx>
        <c:axId val="56316672"/>
        <c:scaling>
          <c:orientation val="maxMin"/>
        </c:scaling>
        <c:axPos val="l"/>
        <c:majorGridlines/>
        <c:numFmt formatCode="0" sourceLinked="1"/>
        <c:tickLblPos val="nextTo"/>
        <c:crossAx val="56302592"/>
        <c:crosses val="autoZero"/>
        <c:crossBetween val="midCat"/>
        <c:majorUnit val="1"/>
      </c:valAx>
    </c:plotArea>
    <c:legend>
      <c:legendPos val="r"/>
      <c:layout>
        <c:manualLayout>
          <c:xMode val="edge"/>
          <c:yMode val="edge"/>
          <c:x val="0.83771780543561081"/>
          <c:y val="0.38218657042869653"/>
          <c:w val="0.1566416899500466"/>
          <c:h val="0.19079986876640423"/>
        </c:manualLayout>
      </c:layout>
    </c:legend>
    <c:plotVisOnly val="1"/>
  </c:chart>
  <c:spPr>
    <a:ln>
      <a:solidFill>
        <a:schemeClr val="tx1"/>
      </a:solidFill>
    </a:ln>
  </c:spPr>
  <c:externalData r:id="rId1"/>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0.27969</cdr:x>
      <cdr:y>0.90373</cdr:y>
    </cdr:from>
    <cdr:to>
      <cdr:x>0.79812</cdr:x>
      <cdr:y>0.94955</cdr:y>
    </cdr:to>
    <cdr:sp macro="" textlink="">
      <cdr:nvSpPr>
        <cdr:cNvPr id="2" name="TextBox 1"/>
        <cdr:cNvSpPr txBox="1"/>
      </cdr:nvSpPr>
      <cdr:spPr>
        <a:xfrm xmlns:a="http://schemas.openxmlformats.org/drawingml/2006/main">
          <a:off x="2424980" y="5687208"/>
          <a:ext cx="4494892" cy="2883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May                                                  Jun/Jul                                                   Aug</a:t>
          </a:r>
        </a:p>
      </cdr:txBody>
    </cdr:sp>
  </cdr:relSizeAnchor>
  <cdr:relSizeAnchor xmlns:cdr="http://schemas.openxmlformats.org/drawingml/2006/chartDrawing">
    <cdr:from>
      <cdr:x>0.86197</cdr:x>
      <cdr:y>0.81501</cdr:y>
    </cdr:from>
    <cdr:to>
      <cdr:x>0.96744</cdr:x>
      <cdr:y>0.96031</cdr:y>
    </cdr:to>
    <cdr:sp macro="" textlink="">
      <cdr:nvSpPr>
        <cdr:cNvPr id="3" name="TextBox 2"/>
        <cdr:cNvSpPr txBox="1"/>
      </cdr:nvSpPr>
      <cdr:spPr>
        <a:xfrm xmlns:a="http://schemas.openxmlformats.org/drawingml/2006/main">
          <a:off x="7473461" y="512884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a:t>p = 0.044</a:t>
          </a:r>
        </a:p>
      </cdr:txBody>
    </cdr:sp>
  </cdr:relSizeAnchor>
</c:userShapes>
</file>

<file path=ppt/drawings/drawing2.xml><?xml version="1.0" encoding="utf-8"?>
<c:userShapes xmlns:c="http://schemas.openxmlformats.org/drawingml/2006/chart">
  <cdr:relSizeAnchor xmlns:cdr="http://schemas.openxmlformats.org/drawingml/2006/chartDrawing">
    <cdr:from>
      <cdr:x>0.11317</cdr:x>
      <cdr:y>0.91717</cdr:y>
    </cdr:from>
    <cdr:to>
      <cdr:x>0.99204</cdr:x>
      <cdr:y>0.97929</cdr:y>
    </cdr:to>
    <cdr:sp macro="" textlink="">
      <cdr:nvSpPr>
        <cdr:cNvPr id="2" name="TextBox 1"/>
        <cdr:cNvSpPr txBox="1"/>
      </cdr:nvSpPr>
      <cdr:spPr>
        <a:xfrm xmlns:a="http://schemas.openxmlformats.org/drawingml/2006/main">
          <a:off x="525096" y="3375107"/>
          <a:ext cx="4077881"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May                        August                    October</a:t>
          </a:r>
          <a:endParaRPr lang="en-US" sz="1100" dirty="0"/>
        </a:p>
      </cdr:txBody>
    </cdr:sp>
  </cdr:relSizeAnchor>
  <cdr:relSizeAnchor xmlns:cdr="http://schemas.openxmlformats.org/drawingml/2006/chartDrawing">
    <cdr:from>
      <cdr:x>0.12959</cdr:x>
      <cdr:y>0.23384</cdr:y>
    </cdr:from>
    <cdr:to>
      <cdr:x>0.32865</cdr:x>
      <cdr:y>0.28558</cdr:y>
    </cdr:to>
    <cdr:sp macro="" textlink="">
      <cdr:nvSpPr>
        <cdr:cNvPr id="3" name="TextBox 2"/>
        <cdr:cNvSpPr txBox="1"/>
      </cdr:nvSpPr>
      <cdr:spPr>
        <a:xfrm xmlns:a="http://schemas.openxmlformats.org/drawingml/2006/main">
          <a:off x="601296" y="860507"/>
          <a:ext cx="923617" cy="190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p = 0.039</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0.44114</cdr:y>
    </cdr:from>
    <cdr:to>
      <cdr:x>0.05919</cdr:x>
      <cdr:y>0.58333</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185246" y="2202137"/>
          <a:ext cx="650109" cy="279619"/>
        </a:xfrm>
        <a:prstGeom xmlns:a="http://schemas.openxmlformats.org/drawingml/2006/main" prst="rect">
          <a:avLst/>
        </a:prstGeom>
      </cdr:spPr>
    </cdr:pic>
  </cdr:relSizeAnchor>
  <cdr:relSizeAnchor xmlns:cdr="http://schemas.openxmlformats.org/drawingml/2006/chartDrawing">
    <cdr:from>
      <cdr:x>0.88147</cdr:x>
      <cdr:y>0.06468</cdr:y>
    </cdr:from>
    <cdr:to>
      <cdr:x>0.99624</cdr:x>
      <cdr:y>0.13454</cdr:y>
    </cdr:to>
    <cdr:sp macro="" textlink="">
      <cdr:nvSpPr>
        <cdr:cNvPr id="4" name="TextBox 1"/>
        <cdr:cNvSpPr txBox="1"/>
      </cdr:nvSpPr>
      <cdr:spPr>
        <a:xfrm xmlns:a="http://schemas.openxmlformats.org/drawingml/2006/main">
          <a:off x="7628141" y="407052"/>
          <a:ext cx="993204" cy="4396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a:t>pH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D991A-CAB3-4338-BFD3-1E474F442927}" type="datetimeFigureOut">
              <a:rPr lang="en-US" smtClean="0"/>
              <a:pPr/>
              <a:t>10/24/2013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86493-0D64-49F2-A1AF-E68E2A48AE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86493-0D64-49F2-A1AF-E68E2A48AE2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Targeted monitoring  2010-2013</a:t>
            </a:r>
          </a:p>
          <a:p>
            <a:pPr>
              <a:spcBef>
                <a:spcPts val="600"/>
              </a:spcBef>
              <a:buFont typeface="Arial" pitchFamily="34" charset="0"/>
              <a:buChar char="•"/>
            </a:pPr>
            <a:r>
              <a:rPr lang="en-US" dirty="0" smtClean="0"/>
              <a:t> Other alum studies only look at changes in surface water – but biggest reductions in P may be in anoxic zone. </a:t>
            </a:r>
          </a:p>
          <a:p>
            <a:pPr>
              <a:spcBef>
                <a:spcPts val="600"/>
              </a:spcBef>
              <a:buFont typeface="Arial" pitchFamily="34" charset="0"/>
              <a:buChar char="•"/>
            </a:pPr>
            <a:r>
              <a:rPr lang="en-US" dirty="0" smtClean="0"/>
              <a:t> We sample at surface, two points of major change in </a:t>
            </a:r>
            <a:r>
              <a:rPr lang="en-US" dirty="0" err="1" smtClean="0"/>
              <a:t>oxycline</a:t>
            </a:r>
            <a:r>
              <a:rPr lang="en-US" dirty="0" smtClean="0"/>
              <a:t>, and 1 sample at greatest depth</a:t>
            </a:r>
          </a:p>
          <a:p>
            <a:pPr>
              <a:spcBef>
                <a:spcPts val="600"/>
              </a:spcBef>
              <a:buFont typeface="Arial" pitchFamily="34" charset="0"/>
              <a:buChar char="•"/>
            </a:pPr>
            <a:r>
              <a:rPr lang="en-US" baseline="0" dirty="0" smtClean="0"/>
              <a:t>Also sampled:</a:t>
            </a:r>
          </a:p>
          <a:p>
            <a:pPr lvl="1">
              <a:spcBef>
                <a:spcPts val="600"/>
              </a:spcBef>
              <a:buFont typeface="Arial" pitchFamily="34" charset="0"/>
              <a:buChar char="•"/>
            </a:pPr>
            <a:r>
              <a:rPr lang="en-US" baseline="0" dirty="0" smtClean="0"/>
              <a:t> Sulfate.  Rose after alum treatment</a:t>
            </a:r>
          </a:p>
          <a:p>
            <a:pPr lvl="1">
              <a:spcBef>
                <a:spcPts val="600"/>
              </a:spcBef>
              <a:buFont typeface="Arial" pitchFamily="34" charset="0"/>
              <a:buChar char="•"/>
            </a:pPr>
            <a:r>
              <a:rPr lang="en-US" baseline="0" dirty="0" smtClean="0"/>
              <a:t>Fish in 2010.  Found abundant small bluegill, too small to be attractive to people who fish</a:t>
            </a:r>
          </a:p>
          <a:p>
            <a:pPr lvl="1">
              <a:spcBef>
                <a:spcPts val="600"/>
              </a:spcBef>
              <a:buFont typeface="Arial" pitchFamily="34" charset="0"/>
              <a:buChar char="•"/>
            </a:pPr>
            <a:r>
              <a:rPr lang="en-US" baseline="0" dirty="0" smtClean="0"/>
              <a:t> Comprehensive plant list of the lake to see how it may change with improved water clarity</a:t>
            </a:r>
          </a:p>
          <a:p>
            <a:pPr lvl="1">
              <a:spcBef>
                <a:spcPts val="600"/>
              </a:spcBef>
              <a:buFont typeface="Arial" pitchFamily="34" charset="0"/>
              <a:buChar char="•"/>
            </a:pPr>
            <a:r>
              <a:rPr lang="en-US" baseline="0" dirty="0" smtClean="0"/>
              <a:t> Sediment nutrients to see if there were any differences in the lake based on proximity to horse farm – didn’t find any differences.</a:t>
            </a:r>
            <a:endParaRPr lang="en-US" dirty="0" smtClean="0"/>
          </a:p>
          <a:p>
            <a:r>
              <a:rPr lang="en-US" dirty="0" smtClean="0"/>
              <a:t>Goals:</a:t>
            </a:r>
          </a:p>
          <a:p>
            <a:pPr lvl="0">
              <a:spcBef>
                <a:spcPts val="600"/>
              </a:spcBef>
              <a:buFont typeface="Arial" pitchFamily="34" charset="0"/>
              <a:buChar char="•"/>
            </a:pPr>
            <a:r>
              <a:rPr lang="en-US" baseline="0" dirty="0" smtClean="0"/>
              <a:t> </a:t>
            </a:r>
            <a:r>
              <a:rPr lang="en-US" sz="1200" kern="1200" dirty="0" smtClean="0">
                <a:solidFill>
                  <a:schemeClr val="tx1"/>
                </a:solidFill>
                <a:latin typeface="+mn-lt"/>
                <a:ea typeface="+mn-ea"/>
                <a:cs typeface="+mn-cs"/>
              </a:rPr>
              <a:t>Reduction in chlorophyll a concentrations;</a:t>
            </a:r>
          </a:p>
          <a:p>
            <a:pPr lvl="0">
              <a:spcBef>
                <a:spcPts val="600"/>
              </a:spcBef>
              <a:buFont typeface="Arial" pitchFamily="34" charset="0"/>
              <a:buChar char="•"/>
            </a:pPr>
            <a:r>
              <a:rPr lang="en-US" sz="1200" kern="1200" dirty="0" smtClean="0">
                <a:solidFill>
                  <a:schemeClr val="tx1"/>
                </a:solidFill>
                <a:latin typeface="+mn-lt"/>
                <a:ea typeface="+mn-ea"/>
                <a:cs typeface="+mn-cs"/>
              </a:rPr>
              <a:t>Increase in water clarity (decreased turbidity and total suspended solids, increased Secchi depth);</a:t>
            </a:r>
          </a:p>
          <a:p>
            <a:pPr lvl="0">
              <a:spcBef>
                <a:spcPts val="600"/>
              </a:spcBef>
              <a:buFont typeface="Arial" pitchFamily="34" charset="0"/>
              <a:buChar char="•"/>
            </a:pPr>
            <a:r>
              <a:rPr lang="en-US" sz="1200" kern="1200" dirty="0" smtClean="0">
                <a:solidFill>
                  <a:schemeClr val="tx1"/>
                </a:solidFill>
                <a:latin typeface="+mn-lt"/>
                <a:ea typeface="+mn-ea"/>
                <a:cs typeface="+mn-cs"/>
              </a:rPr>
              <a:t>Lessening the 1.5m-deep anoxic layer at the bottom of the lake;</a:t>
            </a:r>
          </a:p>
          <a:p>
            <a:pPr lvl="0">
              <a:spcBef>
                <a:spcPts val="600"/>
              </a:spcBef>
              <a:buFont typeface="Arial" pitchFamily="34" charset="0"/>
              <a:buChar char="•"/>
            </a:pPr>
            <a:r>
              <a:rPr lang="en-US" sz="1200" kern="1200" dirty="0" smtClean="0">
                <a:solidFill>
                  <a:schemeClr val="tx1"/>
                </a:solidFill>
                <a:latin typeface="+mn-lt"/>
                <a:ea typeface="+mn-ea"/>
                <a:cs typeface="+mn-cs"/>
              </a:rPr>
              <a:t>Preventing high pH (&gt;9) in summer months;</a:t>
            </a:r>
          </a:p>
          <a:p>
            <a:pPr lvl="0">
              <a:spcBef>
                <a:spcPts val="600"/>
              </a:spcBef>
              <a:buFont typeface="Arial" pitchFamily="34" charset="0"/>
              <a:buChar char="•"/>
            </a:pPr>
            <a:r>
              <a:rPr lang="en-US" sz="1200" kern="1200" dirty="0" smtClean="0">
                <a:solidFill>
                  <a:schemeClr val="tx1"/>
                </a:solidFill>
                <a:latin typeface="+mn-lt"/>
                <a:ea typeface="+mn-ea"/>
                <a:cs typeface="+mn-cs"/>
              </a:rPr>
              <a:t>Higher zooplankton diversity and larger zooplankter body size that may result from nutrient load reduction;</a:t>
            </a:r>
          </a:p>
          <a:p>
            <a:pPr lvl="0">
              <a:spcBef>
                <a:spcPts val="600"/>
              </a:spcBef>
              <a:buFont typeface="Arial" pitchFamily="34" charset="0"/>
              <a:buChar char="•"/>
            </a:pPr>
            <a:r>
              <a:rPr lang="en-US" sz="1200" kern="1200" dirty="0" smtClean="0">
                <a:solidFill>
                  <a:schemeClr val="tx1"/>
                </a:solidFill>
                <a:latin typeface="+mn-lt"/>
                <a:ea typeface="+mn-ea"/>
                <a:cs typeface="+mn-cs"/>
              </a:rPr>
              <a:t>Increase in species richness, diversity, and abundance </a:t>
            </a:r>
            <a:r>
              <a:rPr lang="en-US" sz="1200" kern="1200" dirty="0" err="1" smtClean="0">
                <a:solidFill>
                  <a:schemeClr val="tx1"/>
                </a:solidFill>
                <a:latin typeface="+mn-lt"/>
                <a:ea typeface="+mn-ea"/>
                <a:cs typeface="+mn-cs"/>
              </a:rPr>
              <a:t>macrophytes</a:t>
            </a:r>
            <a:endParaRPr lang="en-US" sz="1200" kern="1200" dirty="0" smtClean="0">
              <a:solidFill>
                <a:schemeClr val="tx1"/>
              </a:solidFill>
              <a:latin typeface="+mn-lt"/>
              <a:ea typeface="+mn-ea"/>
              <a:cs typeface="+mn-cs"/>
            </a:endParaRP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D686493-0D64-49F2-A1AF-E68E2A48AE2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Bathymetric map</a:t>
            </a:r>
            <a:r>
              <a:rPr lang="en-US" baseline="0" dirty="0" smtClean="0"/>
              <a:t> – red lines are one pass, blue lines are second pass with barge. No littoral application</a:t>
            </a:r>
          </a:p>
          <a:p>
            <a:r>
              <a:rPr lang="en-US" baseline="0" dirty="0" smtClean="0"/>
              <a:t>Applied alum 1:1 with buffer based on dose </a:t>
            </a:r>
            <a:r>
              <a:rPr lang="en-US" baseline="0" dirty="0" err="1" smtClean="0"/>
              <a:t>calcs</a:t>
            </a:r>
            <a:r>
              <a:rPr lang="en-US" baseline="0" dirty="0" smtClean="0"/>
              <a:t> from Osgood Consulting</a:t>
            </a:r>
          </a:p>
          <a:p>
            <a:r>
              <a:rPr lang="en-US" baseline="0" dirty="0" smtClean="0"/>
              <a:t>Continued hypolimnetic sampling in 2013</a:t>
            </a:r>
          </a:p>
          <a:p>
            <a:r>
              <a:rPr lang="en-US" baseline="0" dirty="0" smtClean="0"/>
              <a:t>Surprising drawback to alum dosing – SAV survey post-alum showed a marked increase in diversity and extent.  BUT, curly-leaf pondweed was abundant.  Theorize that it was already in the lake, but increasing water clarity gave it a leg up to expand its population.</a:t>
            </a:r>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Significant decrease in </a:t>
            </a:r>
            <a:r>
              <a:rPr lang="en-US" dirty="0" err="1" smtClean="0"/>
              <a:t>hypolimentic</a:t>
            </a:r>
            <a:r>
              <a:rPr lang="en-US" dirty="0" smtClean="0"/>
              <a:t> TP during the growing season. Didn’t see much change in Secchi depth,</a:t>
            </a:r>
            <a:r>
              <a:rPr lang="en-US" baseline="0" dirty="0" smtClean="0"/>
              <a:t> will continue to monitor.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Percent change in from Aug pre-alum to Aug post-alum TP is 81%. Goal was 90%, so we will continue to monitor.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Limnetic</a:t>
            </a:r>
            <a:r>
              <a:rPr lang="en-US" baseline="0" dirty="0" smtClean="0"/>
              <a:t> chlorophyll a also decreased after the alum treatment.  Waiting on October 2013 data from Elaine to complete regression so the 2013 R squared doesn’t equal 1.</a:t>
            </a:r>
          </a:p>
          <a:p>
            <a:endParaRPr lang="en-US" baseline="0" dirty="0" smtClean="0"/>
          </a:p>
          <a:p>
            <a:r>
              <a:rPr lang="en-US" baseline="0" dirty="0" smtClean="0"/>
              <a:t>In absence of 2013 October data, the decrease is not statistically significant.  Will need more data to see if this downward trend holds.</a:t>
            </a: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Limnetic pH was lower in 2013 than in other years, except for 2012 (flood). Could indicate less algae in the </a:t>
            </a:r>
            <a:r>
              <a:rPr lang="en-US" baseline="0" dirty="0" err="1" smtClean="0"/>
              <a:t>limnetic</a:t>
            </a:r>
            <a:r>
              <a:rPr lang="en-US" baseline="0" dirty="0" smtClean="0"/>
              <a:t> zone.</a:t>
            </a:r>
          </a:p>
          <a:p>
            <a:r>
              <a:rPr lang="en-US" baseline="0" dirty="0" smtClean="0"/>
              <a:t>August is when lake is most stratified</a:t>
            </a:r>
          </a:p>
          <a:p>
            <a:r>
              <a:rPr lang="en-US" dirty="0" smtClean="0"/>
              <a:t>Slight</a:t>
            </a:r>
            <a:r>
              <a:rPr lang="en-US" baseline="0" dirty="0" smtClean="0"/>
              <a:t> difference in </a:t>
            </a:r>
            <a:r>
              <a:rPr lang="en-US" baseline="0" dirty="0" err="1" smtClean="0"/>
              <a:t>limnetic</a:t>
            </a:r>
            <a:r>
              <a:rPr lang="en-US" baseline="0" dirty="0" smtClean="0"/>
              <a:t> pH after alum treatment when 2012 data removed – anomalous because of flood.</a:t>
            </a:r>
          </a:p>
          <a:p>
            <a:r>
              <a:rPr lang="en-US" baseline="0" dirty="0" smtClean="0"/>
              <a:t>Hard to know if pH changes a legacy of flood or of alum treatment? </a:t>
            </a: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Long-term goals:</a:t>
            </a:r>
          </a:p>
          <a:p>
            <a:pPr>
              <a:buFont typeface="Arial" pitchFamily="34" charset="0"/>
              <a:buChar char="•"/>
            </a:pPr>
            <a:r>
              <a:rPr lang="en-US" sz="1200" dirty="0" smtClean="0"/>
              <a:t>Remove impairments</a:t>
            </a:r>
          </a:p>
          <a:p>
            <a:pPr>
              <a:buFont typeface="Arial" pitchFamily="34" charset="0"/>
              <a:buChar char="•"/>
            </a:pPr>
            <a:r>
              <a:rPr lang="en-US" sz="1200" dirty="0" smtClean="0"/>
              <a:t>Meet lake-specific nutrient criteria</a:t>
            </a:r>
          </a:p>
          <a:p>
            <a:pPr>
              <a:buFont typeface="Arial" pitchFamily="34" charset="0"/>
              <a:buChar char="•"/>
            </a:pPr>
            <a:r>
              <a:rPr lang="en-US" sz="1200" dirty="0" smtClean="0"/>
              <a:t> Fisheries management</a:t>
            </a:r>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 work for the Fond du Lac Band of Lake Superior Chippewa</a:t>
            </a:r>
          </a:p>
          <a:p>
            <a:pPr marR="0"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200" dirty="0" smtClean="0"/>
              <a:t> Ojibwe people thrived for generations in and around Lake Superior</a:t>
            </a:r>
          </a:p>
          <a:p>
            <a:pPr>
              <a:spcBef>
                <a:spcPts val="600"/>
              </a:spcBef>
              <a:buFont typeface="Arial" pitchFamily="34" charset="0"/>
              <a:buChar char="•"/>
            </a:pPr>
            <a:r>
              <a:rPr lang="en-US" dirty="0" smtClean="0"/>
              <a:t> St.</a:t>
            </a:r>
            <a:r>
              <a:rPr lang="en-US" baseline="0" dirty="0" smtClean="0"/>
              <a:t> Louis River forms northern border.  </a:t>
            </a:r>
          </a:p>
          <a:p>
            <a:pPr>
              <a:spcBef>
                <a:spcPts val="600"/>
              </a:spcBef>
              <a:buFont typeface="Arial" pitchFamily="34" charset="0"/>
              <a:buChar char="•"/>
            </a:pPr>
            <a:r>
              <a:rPr lang="en-US" baseline="0" dirty="0" smtClean="0"/>
              <a:t>“Head of the Lake” </a:t>
            </a:r>
          </a:p>
          <a:p>
            <a:pPr>
              <a:spcBef>
                <a:spcPts val="600"/>
              </a:spcBef>
              <a:buFont typeface="Arial" pitchFamily="34" charset="0"/>
              <a:buChar char="•"/>
            </a:pPr>
            <a:r>
              <a:rPr lang="en-US" dirty="0" smtClean="0"/>
              <a:t> </a:t>
            </a:r>
            <a:r>
              <a:rPr lang="en-US" baseline="0" dirty="0" smtClean="0"/>
              <a:t>mostly in the Lake Superior Watershed</a:t>
            </a:r>
          </a:p>
          <a:p>
            <a:pPr>
              <a:spcBef>
                <a:spcPts val="600"/>
              </a:spcBef>
              <a:buFont typeface="Arial" pitchFamily="34" charset="0"/>
              <a:buChar char="•"/>
            </a:pPr>
            <a:r>
              <a:rPr lang="en-US" sz="1200" dirty="0" smtClean="0"/>
              <a:t>  Reservation established by the Treaty of La Pointe in 1854</a:t>
            </a:r>
          </a:p>
          <a:p>
            <a:pPr>
              <a:spcBef>
                <a:spcPts val="600"/>
              </a:spcBef>
              <a:buFont typeface="Arial" pitchFamily="34" charset="0"/>
              <a:buChar char="•"/>
            </a:pPr>
            <a:r>
              <a:rPr lang="en-US" sz="1200" dirty="0" smtClean="0"/>
              <a:t> 1,353 Band members live on the Reservation, and an additional 2,735 live elsewhere</a:t>
            </a:r>
          </a:p>
          <a:p>
            <a:pPr>
              <a:spcBef>
                <a:spcPts val="600"/>
              </a:spcBef>
              <a:buFont typeface="Arial" pitchFamily="34" charset="0"/>
              <a:buChar char="•"/>
            </a:pPr>
            <a:r>
              <a:rPr lang="en-US" sz="1200" baseline="0" dirty="0" smtClean="0"/>
              <a:t> Signatories to the 1854 Ceded Territories, maintain hunting, fishing and gathering rights</a:t>
            </a:r>
          </a:p>
          <a:p>
            <a:pPr>
              <a:spcBef>
                <a:spcPts val="600"/>
              </a:spcBef>
              <a:buFont typeface="Arial" pitchFamily="34" charset="0"/>
              <a:buChar char="•"/>
            </a:pPr>
            <a:r>
              <a:rPr lang="en-US" sz="1200" baseline="0" dirty="0" smtClean="0"/>
              <a:t>Fond du Lac has TAS for water quality and NPS – our new building</a:t>
            </a:r>
          </a:p>
          <a:p>
            <a:pPr>
              <a:spcBef>
                <a:spcPts val="600"/>
              </a:spcBef>
              <a:buFont typeface="Arial"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Water resources: </a:t>
            </a:r>
            <a:r>
              <a:rPr lang="en-US" dirty="0" smtClean="0"/>
              <a:t>on slide</a:t>
            </a:r>
          </a:p>
          <a:p>
            <a:endParaRPr lang="en-US" b="1" dirty="0" smtClean="0"/>
          </a:p>
          <a:p>
            <a:r>
              <a:rPr lang="en-US" b="1" dirty="0" smtClean="0"/>
              <a:t>106:</a:t>
            </a:r>
          </a:p>
          <a:p>
            <a:pPr>
              <a:spcBef>
                <a:spcPts val="600"/>
              </a:spcBef>
              <a:buFont typeface="Arial" pitchFamily="34" charset="0"/>
              <a:buChar char="•"/>
            </a:pPr>
            <a:r>
              <a:rPr lang="en-US" b="1" dirty="0" smtClean="0"/>
              <a:t> </a:t>
            </a:r>
            <a:r>
              <a:rPr lang="en-US" dirty="0" smtClean="0"/>
              <a:t>since 1999</a:t>
            </a:r>
          </a:p>
          <a:p>
            <a:pPr>
              <a:spcBef>
                <a:spcPts val="600"/>
              </a:spcBef>
              <a:buFont typeface="Arial" pitchFamily="34" charset="0"/>
              <a:buChar char="•"/>
            </a:pPr>
            <a:r>
              <a:rPr lang="en-US" dirty="0" smtClean="0"/>
              <a:t> Primary  Fish lakes like Third get sampled 4 times a year to capture seasonal variability</a:t>
            </a:r>
          </a:p>
          <a:p>
            <a:pPr>
              <a:spcBef>
                <a:spcPts val="600"/>
              </a:spcBef>
              <a:buFont typeface="Arial" pitchFamily="34" charset="0"/>
              <a:buChar char="•"/>
            </a:pPr>
            <a:r>
              <a:rPr lang="en-US" dirty="0" smtClean="0"/>
              <a:t>WQ standards designed to be protective.</a:t>
            </a:r>
          </a:p>
          <a:p>
            <a:pPr>
              <a:spcBef>
                <a:spcPts val="600"/>
              </a:spcBef>
              <a:buFont typeface="Arial" pitchFamily="34" charset="0"/>
              <a:buChar char="•"/>
            </a:pPr>
            <a:r>
              <a:rPr lang="en-US" dirty="0" smtClean="0"/>
              <a:t> WQ good, except for Third Lake (cue)</a:t>
            </a:r>
          </a:p>
        </p:txBody>
      </p:sp>
      <p:sp>
        <p:nvSpPr>
          <p:cNvPr id="4" name="Slide Number Placeholder 3"/>
          <p:cNvSpPr>
            <a:spLocks noGrp="1"/>
          </p:cNvSpPr>
          <p:nvPr>
            <p:ph type="sldNum" sz="quarter" idx="10"/>
          </p:nvPr>
        </p:nvSpPr>
        <p:spPr/>
        <p:txBody>
          <a:bodyPr/>
          <a:lstStyle/>
          <a:p>
            <a:fld id="{9D686493-0D64-49F2-A1AF-E68E2A48AE2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Background on Third Lake:</a:t>
            </a:r>
          </a:p>
          <a:p>
            <a:pPr>
              <a:spcBef>
                <a:spcPts val="600"/>
              </a:spcBef>
              <a:buFont typeface="Arial" pitchFamily="34" charset="0"/>
              <a:buChar char="•"/>
            </a:pPr>
            <a:r>
              <a:rPr lang="en-US" b="1" dirty="0" smtClean="0"/>
              <a:t> </a:t>
            </a:r>
            <a:r>
              <a:rPr lang="en-US" dirty="0" smtClean="0"/>
              <a:t>Three lakes (2 shallow open water wetlands, one deep)</a:t>
            </a:r>
          </a:p>
          <a:p>
            <a:pPr>
              <a:spcBef>
                <a:spcPts val="600"/>
              </a:spcBef>
              <a:buFont typeface="Arial" pitchFamily="34" charset="0"/>
              <a:buChar char="•"/>
            </a:pPr>
            <a:r>
              <a:rPr lang="en-US" dirty="0" smtClean="0"/>
              <a:t> Farm, airstrip, historical farming, isolated (non-jurisdictional) wetlands (show overlay)</a:t>
            </a:r>
          </a:p>
          <a:p>
            <a:pPr>
              <a:spcBef>
                <a:spcPts val="600"/>
              </a:spcBef>
              <a:buFont typeface="Arial" pitchFamily="34" charset="0"/>
              <a:buChar char="•"/>
            </a:pPr>
            <a:r>
              <a:rPr lang="en-US" dirty="0" smtClean="0"/>
              <a:t> Rare upland here, hence farming, also aquifer</a:t>
            </a:r>
          </a:p>
          <a:p>
            <a:pPr>
              <a:spcBef>
                <a:spcPts val="600"/>
              </a:spcBef>
            </a:pPr>
            <a:r>
              <a:rPr lang="en-US" b="1" dirty="0" smtClean="0"/>
              <a:t>Third Lake</a:t>
            </a:r>
          </a:p>
          <a:p>
            <a:pPr>
              <a:spcBef>
                <a:spcPts val="600"/>
              </a:spcBef>
              <a:buFont typeface="Arial" pitchFamily="34" charset="0"/>
              <a:buChar char="•"/>
            </a:pPr>
            <a:r>
              <a:rPr lang="en-US" b="1" dirty="0" smtClean="0"/>
              <a:t> </a:t>
            </a:r>
            <a:r>
              <a:rPr lang="en-US" baseline="0" dirty="0" smtClean="0"/>
              <a:t>Primary fisheries lake</a:t>
            </a:r>
          </a:p>
          <a:p>
            <a:pPr>
              <a:spcBef>
                <a:spcPts val="600"/>
              </a:spcBef>
              <a:buFont typeface="Arial" pitchFamily="34" charset="0"/>
              <a:buChar char="•"/>
            </a:pPr>
            <a:r>
              <a:rPr lang="en-US" baseline="0" dirty="0" smtClean="0"/>
              <a:t> 5.4 ha (14 acres), about 6m or 20 ft deep</a:t>
            </a:r>
          </a:p>
          <a:p>
            <a:pPr>
              <a:spcBef>
                <a:spcPts val="600"/>
              </a:spcBef>
              <a:buFont typeface="Arial" pitchFamily="34" charset="0"/>
              <a:buChar char="•"/>
            </a:pPr>
            <a:r>
              <a:rPr lang="en-US" baseline="0" dirty="0" err="1" smtClean="0"/>
              <a:t>Dimictic</a:t>
            </a:r>
            <a:endParaRPr lang="en-US" baseline="0" dirty="0" smtClean="0"/>
          </a:p>
          <a:p>
            <a:pPr>
              <a:spcBef>
                <a:spcPts val="600"/>
              </a:spcBef>
              <a:buFont typeface="Arial" pitchFamily="34" charset="0"/>
              <a:buChar char="•"/>
            </a:pPr>
            <a:r>
              <a:rPr lang="en-US" baseline="0" dirty="0" smtClean="0"/>
              <a:t> Isolated basin – easier to control external inputs of P for this project, only need to address immediate watershed</a:t>
            </a:r>
          </a:p>
          <a:p>
            <a:endParaRPr lang="en-US" baseline="0" dirty="0" smtClean="0"/>
          </a:p>
          <a:p>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r>
              <a:rPr lang="en-US" sz="1200" b="1" kern="1200" dirty="0" smtClean="0">
                <a:solidFill>
                  <a:schemeClr val="tx1"/>
                </a:solidFill>
                <a:latin typeface="+mn-lt"/>
                <a:ea typeface="+mn-ea"/>
                <a:cs typeface="+mn-cs"/>
              </a:rPr>
              <a:t>Basis for receiving grant:</a:t>
            </a:r>
          </a:p>
          <a:p>
            <a:pPr>
              <a:spcBef>
                <a:spcPts val="600"/>
              </a:spcBef>
            </a:pPr>
            <a:r>
              <a:rPr lang="en-US" sz="1200" kern="1200" dirty="0" smtClean="0">
                <a:solidFill>
                  <a:schemeClr val="tx1"/>
                </a:solidFill>
                <a:latin typeface="+mn-lt"/>
                <a:ea typeface="+mn-ea"/>
                <a:cs typeface="+mn-cs"/>
              </a:rPr>
              <a:t>NPS Pollution Assessment Report and Management Program and 305 (b) WQ report:</a:t>
            </a:r>
          </a:p>
          <a:p>
            <a:pPr>
              <a:spcBef>
                <a:spcPts val="600"/>
              </a:spcBef>
              <a:buFont typeface="Arial" pitchFamily="34" charset="0"/>
              <a:buChar char="•"/>
            </a:pPr>
            <a:r>
              <a:rPr lang="en-US" sz="1200" kern="1200" dirty="0" smtClean="0">
                <a:solidFill>
                  <a:schemeClr val="tx1"/>
                </a:solidFill>
                <a:latin typeface="+mn-lt"/>
                <a:ea typeface="+mn-ea"/>
                <a:cs typeface="+mn-cs"/>
              </a:rPr>
              <a:t> Third Lake has two significantly impaired designated uses due to nutrient enrichment:</a:t>
            </a:r>
          </a:p>
          <a:p>
            <a:pPr lvl="1">
              <a:spcBef>
                <a:spcPts val="600"/>
              </a:spcBef>
              <a:buFont typeface="Arial" pitchFamily="34" charset="0"/>
              <a:buChar char="•"/>
            </a:pPr>
            <a:r>
              <a:rPr lang="en-US" kern="1200" dirty="0" smtClean="0">
                <a:solidFill>
                  <a:schemeClr val="tx1"/>
                </a:solidFill>
                <a:latin typeface="+mn-lt"/>
                <a:ea typeface="+mn-ea"/>
                <a:cs typeface="+mn-cs"/>
              </a:rPr>
              <a:t> primary contact recreation </a:t>
            </a:r>
          </a:p>
          <a:p>
            <a:pPr lvl="1">
              <a:spcBef>
                <a:spcPts val="600"/>
              </a:spcBef>
              <a:buFont typeface="Arial" pitchFamily="34" charset="0"/>
              <a:buChar char="•"/>
            </a:pPr>
            <a:r>
              <a:rPr lang="en-US" dirty="0" smtClean="0"/>
              <a:t> </a:t>
            </a:r>
            <a:r>
              <a:rPr lang="en-US" kern="1200" dirty="0" smtClean="0">
                <a:solidFill>
                  <a:schemeClr val="tx1"/>
                </a:solidFill>
                <a:latin typeface="+mn-lt"/>
                <a:ea typeface="+mn-ea"/>
                <a:cs typeface="+mn-cs"/>
              </a:rPr>
              <a:t>aquatic life</a:t>
            </a:r>
          </a:p>
          <a:p>
            <a:pPr marL="0" lvl="1">
              <a:spcBef>
                <a:spcPts val="600"/>
              </a:spcBef>
            </a:pPr>
            <a:r>
              <a:rPr lang="en-US" sz="1200" b="1" kern="1200" dirty="0" smtClean="0">
                <a:solidFill>
                  <a:schemeClr val="tx1"/>
                </a:solidFill>
                <a:latin typeface="+mn-lt"/>
                <a:ea typeface="+mn-ea"/>
                <a:cs typeface="+mn-cs"/>
              </a:rPr>
              <a:t>What We See (10 yrs monitoring):</a:t>
            </a:r>
          </a:p>
          <a:p>
            <a:pPr marL="0" lvl="1">
              <a:spcBef>
                <a:spcPts val="600"/>
              </a:spcBef>
              <a:buFont typeface="Arial" pitchFamily="34" charset="0"/>
              <a:buChar char="•"/>
            </a:pPr>
            <a:r>
              <a:rPr lang="en-US" sz="1200" kern="1200" dirty="0" smtClean="0">
                <a:solidFill>
                  <a:schemeClr val="tx1"/>
                </a:solidFill>
                <a:latin typeface="+mn-lt"/>
                <a:ea typeface="+mn-ea"/>
                <a:cs typeface="+mn-cs"/>
              </a:rPr>
              <a:t> summer algal blooms</a:t>
            </a:r>
          </a:p>
          <a:p>
            <a:pPr marL="0" lvl="1">
              <a:spcBef>
                <a:spcPts val="600"/>
              </a:spcBef>
              <a:buFont typeface="Arial" pitchFamily="34" charset="0"/>
              <a:buChar char="•"/>
            </a:pPr>
            <a:r>
              <a:rPr lang="en-US" dirty="0" smtClean="0"/>
              <a:t> </a:t>
            </a:r>
            <a:r>
              <a:rPr lang="en-US" sz="1200" kern="1200" dirty="0" smtClean="0">
                <a:solidFill>
                  <a:schemeClr val="tx1"/>
                </a:solidFill>
                <a:latin typeface="+mn-lt"/>
                <a:ea typeface="+mn-ea"/>
                <a:cs typeface="+mn-cs"/>
              </a:rPr>
              <a:t>high pH (&gt;9)</a:t>
            </a:r>
          </a:p>
          <a:p>
            <a:pPr marL="0" lvl="1">
              <a:spcBef>
                <a:spcPts val="600"/>
              </a:spcBef>
              <a:buFont typeface="Arial" pitchFamily="34" charset="0"/>
              <a:buChar char="•"/>
            </a:pPr>
            <a:r>
              <a:rPr lang="en-US" sz="1200" kern="1200" dirty="0" smtClean="0">
                <a:solidFill>
                  <a:schemeClr val="tx1"/>
                </a:solidFill>
                <a:latin typeface="+mn-lt"/>
                <a:ea typeface="+mn-ea"/>
                <a:cs typeface="+mn-cs"/>
              </a:rPr>
              <a:t>Reduced water clarity</a:t>
            </a:r>
            <a:r>
              <a:rPr lang="en-US" sz="1200" kern="1200" baseline="0" dirty="0" smtClean="0">
                <a:solidFill>
                  <a:schemeClr val="tx1"/>
                </a:solidFill>
                <a:latin typeface="+mn-lt"/>
                <a:ea typeface="+mn-ea"/>
                <a:cs typeface="+mn-cs"/>
              </a:rPr>
              <a:t> and higher than TP compared to similar lakes on the Reservation</a:t>
            </a:r>
            <a:endParaRPr lang="en-US" sz="1200" kern="1200" dirty="0" smtClean="0">
              <a:solidFill>
                <a:schemeClr val="tx1"/>
              </a:solidFill>
              <a:latin typeface="+mn-lt"/>
              <a:ea typeface="+mn-ea"/>
              <a:cs typeface="+mn-cs"/>
            </a:endParaRPr>
          </a:p>
          <a:p>
            <a:pPr marL="0" lvl="1">
              <a:spcBef>
                <a:spcPts val="600"/>
              </a:spcBef>
              <a:buFont typeface="Arial" pitchFamily="34" charset="0"/>
              <a:buChar char="•"/>
            </a:pPr>
            <a:r>
              <a:rPr lang="en-US" dirty="0" smtClean="0"/>
              <a:t>Turbidity readings higher than any of the other monitored water bodies on the Reservation. </a:t>
            </a: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The zooplankton community exhibits reduced diversity, high abundance and smaller organisms which may indicate stressors.</a:t>
            </a:r>
          </a:p>
          <a:p>
            <a:pPr marL="0" marR="0" lvl="1" indent="0" algn="l" defTabSz="914400" rtl="0" eaLnBrk="1" fontAlgn="auto" latinLnBrk="0" hangingPunct="1">
              <a:lnSpc>
                <a:spcPct val="100000"/>
              </a:lnSpc>
              <a:spcBef>
                <a:spcPts val="600"/>
              </a:spcBef>
              <a:spcAft>
                <a:spcPts val="0"/>
              </a:spcAft>
              <a:buClrTx/>
              <a:buSzTx/>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Goals outlined in the proposal:</a:t>
            </a:r>
          </a:p>
          <a:p>
            <a:pPr>
              <a:spcBef>
                <a:spcPts val="600"/>
              </a:spcBef>
              <a:buFont typeface="Arial" pitchFamily="34" charset="0"/>
              <a:buChar char="•"/>
            </a:pPr>
            <a:r>
              <a:rPr lang="en-US" b="1" dirty="0" smtClean="0"/>
              <a:t> </a:t>
            </a:r>
            <a:r>
              <a:rPr lang="en-US" dirty="0" smtClean="0"/>
              <a:t>A good relationship with landowners – we want their input. </a:t>
            </a:r>
          </a:p>
          <a:p>
            <a:pPr>
              <a:spcBef>
                <a:spcPts val="600"/>
              </a:spcBef>
              <a:buFont typeface="Arial" pitchFamily="34" charset="0"/>
              <a:buChar char="•"/>
            </a:pPr>
            <a:r>
              <a:rPr lang="en-US" dirty="0" smtClean="0"/>
              <a:t> Let them know the lake is unhealthy and how we can work together to improve it.</a:t>
            </a:r>
          </a:p>
          <a:p>
            <a:pPr>
              <a:spcBef>
                <a:spcPts val="600"/>
              </a:spcBef>
              <a:buFont typeface="Arial" pitchFamily="34" charset="0"/>
              <a:buChar char="•"/>
            </a:pPr>
            <a:r>
              <a:rPr lang="en-US" dirty="0" smtClean="0"/>
              <a:t> We assume the horse farm is the biggest single nutrient input – want a good working relationship with the farmer.</a:t>
            </a:r>
          </a:p>
          <a:p>
            <a:pPr>
              <a:spcBef>
                <a:spcPts val="600"/>
              </a:spcBef>
              <a:buFont typeface="Arial" pitchFamily="34" charset="0"/>
              <a:buChar char="•"/>
            </a:pPr>
            <a:r>
              <a:rPr lang="en-US" dirty="0" smtClean="0"/>
              <a:t> Want to control external nutrient inputs, but in a way that isn’t heavy –handed (collaboration, cost-share).</a:t>
            </a:r>
          </a:p>
          <a:p>
            <a:pPr>
              <a:spcBef>
                <a:spcPts val="600"/>
              </a:spcBef>
              <a:buFont typeface="Arial" pitchFamily="34" charset="0"/>
              <a:buChar char="•"/>
            </a:pPr>
            <a:r>
              <a:rPr lang="en-US" sz="1200" kern="1200" dirty="0" smtClean="0">
                <a:solidFill>
                  <a:schemeClr val="tx1"/>
                </a:solidFill>
                <a:latin typeface="+mn-lt"/>
                <a:ea typeface="+mn-ea"/>
                <a:cs typeface="+mn-cs"/>
              </a:rPr>
              <a:t> Reduce internal nutrient cycling by applying aluminum sulfate (Al</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(SO</a:t>
            </a:r>
            <a:r>
              <a:rPr lang="en-US" sz="1200" kern="1200" baseline="-25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or alum.  </a:t>
            </a:r>
          </a:p>
          <a:p>
            <a:pPr lvl="1">
              <a:spcBef>
                <a:spcPts val="600"/>
              </a:spcBef>
              <a:buFont typeface="Arial" pitchFamily="34" charset="0"/>
              <a:buChar char="•"/>
            </a:pPr>
            <a:r>
              <a:rPr lang="en-US" kern="1200" dirty="0" smtClean="0">
                <a:solidFill>
                  <a:schemeClr val="tx1"/>
                </a:solidFill>
                <a:latin typeface="+mn-lt"/>
                <a:ea typeface="+mn-ea"/>
                <a:cs typeface="+mn-cs"/>
              </a:rPr>
              <a:t>Under anoxic conditions on the lake bottom, phosphorus is released from lake sediments and into the water column, making this nutrient available to algae.  Alum reacts with phosphorus to form an aluminum phosphate compound, which is in a precipitate form called </a:t>
            </a:r>
            <a:r>
              <a:rPr lang="en-US" kern="1200" dirty="0" err="1" smtClean="0">
                <a:solidFill>
                  <a:schemeClr val="tx1"/>
                </a:solidFill>
                <a:latin typeface="+mn-lt"/>
                <a:ea typeface="+mn-ea"/>
                <a:cs typeface="+mn-cs"/>
              </a:rPr>
              <a:t>floc</a:t>
            </a:r>
            <a:r>
              <a:rPr lang="en-US" kern="1200" dirty="0" smtClean="0">
                <a:solidFill>
                  <a:schemeClr val="tx1"/>
                </a:solidFill>
                <a:latin typeface="+mn-lt"/>
                <a:ea typeface="+mn-ea"/>
                <a:cs typeface="+mn-cs"/>
              </a:rPr>
              <a:t>.  The phosphorus bound up in the </a:t>
            </a:r>
            <a:r>
              <a:rPr lang="en-US" kern="1200" dirty="0" err="1" smtClean="0">
                <a:solidFill>
                  <a:schemeClr val="tx1"/>
                </a:solidFill>
                <a:latin typeface="+mn-lt"/>
                <a:ea typeface="+mn-ea"/>
                <a:cs typeface="+mn-cs"/>
              </a:rPr>
              <a:t>floc</a:t>
            </a:r>
            <a:r>
              <a:rPr lang="en-US" kern="1200" dirty="0" smtClean="0">
                <a:solidFill>
                  <a:schemeClr val="tx1"/>
                </a:solidFill>
                <a:latin typeface="+mn-lt"/>
                <a:ea typeface="+mn-ea"/>
                <a:cs typeface="+mn-cs"/>
              </a:rPr>
              <a:t> is unavailable for use by algae, and the </a:t>
            </a:r>
            <a:r>
              <a:rPr lang="en-US" kern="1200" dirty="0" err="1" smtClean="0">
                <a:solidFill>
                  <a:schemeClr val="tx1"/>
                </a:solidFill>
                <a:latin typeface="+mn-lt"/>
                <a:ea typeface="+mn-ea"/>
                <a:cs typeface="+mn-cs"/>
              </a:rPr>
              <a:t>floc</a:t>
            </a:r>
            <a:r>
              <a:rPr lang="en-US" kern="1200" dirty="0" smtClean="0">
                <a:solidFill>
                  <a:schemeClr val="tx1"/>
                </a:solidFill>
                <a:latin typeface="+mn-lt"/>
                <a:ea typeface="+mn-ea"/>
                <a:cs typeface="+mn-cs"/>
              </a:rPr>
              <a:t> layer on the lake bottom serves as a barrier that prevents further phosphorus release from the sediments.  The effectiveness of alum treatments usually lasts around 10 years, but since external nutrient loads on Third Lake will most likely be under control by then, the system will hopefully not revert back to an impaired state.    </a:t>
            </a:r>
          </a:p>
          <a:p>
            <a:pPr lvl="0">
              <a:spcBef>
                <a:spcPts val="600"/>
              </a:spcBef>
              <a:buFont typeface="Arial" pitchFamily="34" charset="0"/>
              <a:buChar char="•"/>
            </a:pPr>
            <a:r>
              <a:rPr lang="en-US" sz="1200" kern="1200" dirty="0" smtClean="0">
                <a:solidFill>
                  <a:schemeClr val="tx1"/>
                </a:solidFill>
                <a:latin typeface="+mn-lt"/>
                <a:ea typeface="+mn-ea"/>
                <a:cs typeface="+mn-cs"/>
              </a:rPr>
              <a:t> Monitor the prior conditions and after effects of controlling nutrient loads to meet goals.</a:t>
            </a:r>
          </a:p>
          <a:p>
            <a:pPr>
              <a:spcBef>
                <a:spcPts val="600"/>
              </a:spcBef>
            </a:pP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Lake coring for </a:t>
            </a:r>
            <a:r>
              <a:rPr lang="en-US" dirty="0" err="1" smtClean="0"/>
              <a:t>paleoecology</a:t>
            </a:r>
            <a:r>
              <a:rPr lang="en-US" dirty="0" smtClean="0"/>
              <a:t>.  </a:t>
            </a:r>
          </a:p>
          <a:p>
            <a:pPr>
              <a:spcBef>
                <a:spcPts val="600"/>
              </a:spcBef>
              <a:buFont typeface="Arial" pitchFamily="34" charset="0"/>
              <a:buChar char="•"/>
            </a:pPr>
            <a:r>
              <a:rPr lang="en-US" dirty="0" smtClean="0"/>
              <a:t> Natural Resources staff experienced at this</a:t>
            </a:r>
          </a:p>
          <a:p>
            <a:pPr>
              <a:spcBef>
                <a:spcPts val="600"/>
              </a:spcBef>
              <a:buFont typeface="Arial" pitchFamily="34" charset="0"/>
              <a:buChar char="•"/>
            </a:pPr>
            <a:r>
              <a:rPr lang="en-US" baseline="0" dirty="0" smtClean="0"/>
              <a:t>Contracted with LacCore at U of Minnesota.  They have experience analyzing lake cores all over the world.</a:t>
            </a:r>
          </a:p>
          <a:p>
            <a:pPr>
              <a:spcBef>
                <a:spcPts val="600"/>
              </a:spcBef>
              <a:buFont typeface="Arial" pitchFamily="34" charset="0"/>
              <a:buChar char="•"/>
            </a:pPr>
            <a:r>
              <a:rPr lang="en-US" sz="1200" kern="1200" baseline="0" dirty="0" smtClean="0">
                <a:solidFill>
                  <a:schemeClr val="tx1"/>
                </a:solidFill>
                <a:latin typeface="+mn-lt"/>
                <a:ea typeface="+mn-ea"/>
                <a:cs typeface="+mn-cs"/>
              </a:rPr>
              <a:t>Lead-210 activity was analyzed to develop a dating model and determine the sediment accumulation rate over the past 150-</a:t>
            </a:r>
          </a:p>
          <a:p>
            <a:r>
              <a:rPr lang="en-US" sz="1200" kern="1200" baseline="0" dirty="0" smtClean="0">
                <a:solidFill>
                  <a:schemeClr val="tx1"/>
                </a:solidFill>
                <a:latin typeface="+mn-lt"/>
                <a:ea typeface="+mn-ea"/>
                <a:cs typeface="+mn-cs"/>
              </a:rPr>
              <a:t>200 years and diatoms in the sediments were analyzed to reconstruct changes in lake ecology and trophic state.</a:t>
            </a: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kern="1200" baseline="0" dirty="0" smtClean="0">
                <a:solidFill>
                  <a:schemeClr val="tx1"/>
                </a:solidFill>
                <a:latin typeface="+mn-lt"/>
                <a:ea typeface="+mn-ea"/>
                <a:cs typeface="+mn-cs"/>
              </a:rPr>
              <a:t>The sediment accumulation rate increases beginning in the late 1800s and reaches a peak in the 1960s. </a:t>
            </a:r>
          </a:p>
          <a:p>
            <a:pPr>
              <a:buFont typeface="Arial" pitchFamily="34" charset="0"/>
              <a:buChar char="•"/>
            </a:pPr>
            <a:r>
              <a:rPr lang="en-US" sz="1200" kern="1200" baseline="0" dirty="0" smtClean="0">
                <a:solidFill>
                  <a:schemeClr val="tx1"/>
                </a:solidFill>
                <a:latin typeface="+mn-lt"/>
                <a:ea typeface="+mn-ea"/>
                <a:cs typeface="+mn-cs"/>
              </a:rPr>
              <a:t>Suggests increased </a:t>
            </a:r>
            <a:r>
              <a:rPr lang="en-US" sz="1200" kern="1200" baseline="0" dirty="0" err="1" smtClean="0">
                <a:solidFill>
                  <a:schemeClr val="tx1"/>
                </a:solidFill>
                <a:latin typeface="+mn-lt"/>
                <a:ea typeface="+mn-ea"/>
                <a:cs typeface="+mn-cs"/>
              </a:rPr>
              <a:t>erosional</a:t>
            </a:r>
            <a:r>
              <a:rPr lang="en-US" sz="1200" kern="1200" baseline="0" dirty="0" smtClean="0">
                <a:solidFill>
                  <a:schemeClr val="tx1"/>
                </a:solidFill>
                <a:latin typeface="+mn-lt"/>
                <a:ea typeface="+mn-ea"/>
                <a:cs typeface="+mn-cs"/>
              </a:rPr>
              <a:t> inputs to the lake from the surrounding landscape during this time period.</a:t>
            </a:r>
          </a:p>
          <a:p>
            <a:pPr>
              <a:buFont typeface="Arial" pitchFamily="34" charset="0"/>
              <a:buChar char="•"/>
            </a:pPr>
            <a:r>
              <a:rPr lang="en-US" sz="1200" kern="1200" baseline="0" dirty="0" smtClean="0">
                <a:solidFill>
                  <a:schemeClr val="tx1"/>
                </a:solidFill>
                <a:latin typeface="+mn-lt"/>
                <a:ea typeface="+mn-ea"/>
                <a:cs typeface="+mn-cs"/>
              </a:rPr>
              <a:t>Diatom assemblages indicate that there was a slight rise in nutrient levels beginning</a:t>
            </a:r>
          </a:p>
          <a:p>
            <a:r>
              <a:rPr lang="en-US" sz="1200" kern="1200" baseline="0" dirty="0" smtClean="0">
                <a:solidFill>
                  <a:schemeClr val="tx1"/>
                </a:solidFill>
                <a:latin typeface="+mn-lt"/>
                <a:ea typeface="+mn-ea"/>
                <a:cs typeface="+mn-cs"/>
              </a:rPr>
              <a:t>in the 1960s</a:t>
            </a:r>
          </a:p>
          <a:p>
            <a:pPr>
              <a:buFont typeface="Arial" pitchFamily="34" charset="0"/>
              <a:buChar char="•"/>
            </a:pPr>
            <a:r>
              <a:rPr lang="en-US" sz="1200" kern="1200" baseline="0" dirty="0" smtClean="0">
                <a:solidFill>
                  <a:schemeClr val="tx1"/>
                </a:solidFill>
                <a:latin typeface="+mn-lt"/>
                <a:ea typeface="+mn-ea"/>
                <a:cs typeface="+mn-cs"/>
              </a:rPr>
              <a:t>P levels have remained slightly elevated since that time.</a:t>
            </a:r>
          </a:p>
          <a:p>
            <a:pPr>
              <a:buFont typeface="Arial" pitchFamily="34" charset="0"/>
              <a:buChar char="•"/>
            </a:pPr>
            <a:r>
              <a:rPr lang="en-US" sz="1200" kern="1200" baseline="0" dirty="0" smtClean="0">
                <a:solidFill>
                  <a:schemeClr val="tx1"/>
                </a:solidFill>
                <a:latin typeface="+mn-lt"/>
                <a:ea typeface="+mn-ea"/>
                <a:cs typeface="+mn-cs"/>
              </a:rPr>
              <a:t>The timing of the nutrient increase coincides with the peak in inorganic sediment load to Third Lake; the source of the nutrients may be coming from these </a:t>
            </a:r>
            <a:r>
              <a:rPr lang="en-US" sz="1200" kern="1200" baseline="0" dirty="0" err="1" smtClean="0">
                <a:solidFill>
                  <a:schemeClr val="tx1"/>
                </a:solidFill>
                <a:latin typeface="+mn-lt"/>
                <a:ea typeface="+mn-ea"/>
                <a:cs typeface="+mn-cs"/>
              </a:rPr>
              <a:t>erosional</a:t>
            </a:r>
            <a:r>
              <a:rPr lang="en-US" sz="1200" kern="1200" baseline="0" dirty="0" smtClean="0">
                <a:solidFill>
                  <a:schemeClr val="tx1"/>
                </a:solidFill>
                <a:latin typeface="+mn-lt"/>
                <a:ea typeface="+mn-ea"/>
                <a:cs typeface="+mn-cs"/>
              </a:rPr>
              <a:t> inputs. </a:t>
            </a:r>
          </a:p>
          <a:p>
            <a:pPr>
              <a:buFont typeface="Arial" pitchFamily="34" charset="0"/>
              <a:buChar char="•"/>
            </a:pPr>
            <a:r>
              <a:rPr lang="en-US" sz="1200" kern="1200" baseline="0" dirty="0" smtClean="0">
                <a:solidFill>
                  <a:schemeClr val="tx1"/>
                </a:solidFill>
                <a:latin typeface="+mn-lt"/>
                <a:ea typeface="+mn-ea"/>
                <a:cs typeface="+mn-cs"/>
              </a:rPr>
              <a:t>However, the changes in the diatom communities are subtle, so any nutrient increases were not enough to substantially alter the diatom assemblage in the lake.</a:t>
            </a:r>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1:</a:t>
            </a:r>
            <a:r>
              <a:rPr lang="en-US" baseline="0" dirty="0" smtClean="0"/>
              <a:t> Site visit to identify NPS on the horse farm.  Manure piles close to shore, roof runoff, erosion. Good working relationship with farmer</a:t>
            </a:r>
          </a:p>
          <a:p>
            <a:r>
              <a:rPr lang="en-US" baseline="0" dirty="0" smtClean="0"/>
              <a:t>Photo 2: No grant funding to move manure.  The Journey Garden is a demonstration garden for Ojibwe School students. They paid for </a:t>
            </a:r>
            <a:r>
              <a:rPr lang="en-US" baseline="0" dirty="0" err="1" smtClean="0"/>
              <a:t>amnure</a:t>
            </a:r>
            <a:r>
              <a:rPr lang="en-US" baseline="0" dirty="0" smtClean="0"/>
              <a:t> removal as they needed a cheap, accessible source of fertilizer.</a:t>
            </a:r>
          </a:p>
          <a:p>
            <a:r>
              <a:rPr lang="en-US" baseline="0" dirty="0" smtClean="0"/>
              <a:t>Photo 3:New manure pile being deposited farter away from Third Lake, but not too close to Second Lake.  Plan to communicate with farmer to have manure removed more often.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4: Happy Journey Garden</a:t>
            </a:r>
          </a:p>
          <a:p>
            <a:endParaRPr lang="en-US" dirty="0"/>
          </a:p>
        </p:txBody>
      </p:sp>
      <p:sp>
        <p:nvSpPr>
          <p:cNvPr id="4" name="Slide Number Placeholder 3"/>
          <p:cNvSpPr>
            <a:spLocks noGrp="1"/>
          </p:cNvSpPr>
          <p:nvPr>
            <p:ph type="sldNum" sz="quarter" idx="10"/>
          </p:nvPr>
        </p:nvSpPr>
        <p:spPr/>
        <p:txBody>
          <a:bodyPr/>
          <a:lstStyle/>
          <a:p>
            <a:fld id="{9D686493-0D64-49F2-A1AF-E68E2A48AE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F5FFDAB-EE88-4BBF-A57E-CA373C4A6C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F5FFDAB-EE88-4BBF-A57E-CA373C4A6CF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B1B54-219D-4F0D-AA40-FF224B8DB18B}"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FDAB-EE88-4BBF-A57E-CA373C4A6C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B1B54-219D-4F0D-AA40-FF224B8DB18B}" type="datetimeFigureOut">
              <a:rPr lang="en-US" smtClean="0"/>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FFDAB-EE88-4BBF-A57E-CA373C4A6C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EB1B54-219D-4F0D-AA40-FF224B8DB18B}" type="datetimeFigureOut">
              <a:rPr lang="en-US" smtClean="0"/>
              <a:pPr/>
              <a:t>10/24/2013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5FFDAB-EE88-4BBF-A57E-CA373C4A6CF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695450"/>
          </a:xfrm>
        </p:spPr>
        <p:txBody>
          <a:bodyPr>
            <a:noAutofit/>
          </a:bodyPr>
          <a:lstStyle/>
          <a:p>
            <a:r>
              <a:rPr lang="en-US" sz="3600" b="1" dirty="0" smtClean="0">
                <a:solidFill>
                  <a:srgbClr val="C00000"/>
                </a:solidFill>
              </a:rPr>
              <a:t>Using Alum Treatment and Watershed Management to Improve Water Quality in a Small Lake on the Fond du Lac Reservation</a:t>
            </a:r>
            <a:endParaRPr lang="en-US" sz="3600" dirty="0">
              <a:solidFill>
                <a:srgbClr val="C00000"/>
              </a:solidFill>
            </a:endParaRPr>
          </a:p>
        </p:txBody>
      </p:sp>
      <p:sp>
        <p:nvSpPr>
          <p:cNvPr id="3" name="Subtitle 2"/>
          <p:cNvSpPr>
            <a:spLocks noGrp="1"/>
          </p:cNvSpPr>
          <p:nvPr>
            <p:ph type="subTitle" idx="1"/>
          </p:nvPr>
        </p:nvSpPr>
        <p:spPr>
          <a:xfrm>
            <a:off x="-533400" y="3276600"/>
            <a:ext cx="4648200" cy="3581400"/>
          </a:xfrm>
        </p:spPr>
        <p:txBody>
          <a:bodyPr numCol="1">
            <a:normAutofit/>
          </a:bodyPr>
          <a:lstStyle/>
          <a:p>
            <a:pPr>
              <a:spcBef>
                <a:spcPts val="0"/>
              </a:spcBef>
            </a:pPr>
            <a:r>
              <a:rPr lang="en-US" sz="2000" i="1" dirty="0" smtClean="0">
                <a:solidFill>
                  <a:schemeClr val="bg1"/>
                </a:solidFill>
              </a:rPr>
              <a:t>Kari Jacobson Hedin</a:t>
            </a:r>
          </a:p>
          <a:p>
            <a:pPr>
              <a:spcBef>
                <a:spcPts val="0"/>
              </a:spcBef>
            </a:pPr>
            <a:r>
              <a:rPr lang="en-US" sz="2000" i="1" dirty="0" smtClean="0">
                <a:solidFill>
                  <a:schemeClr val="bg1"/>
                </a:solidFill>
              </a:rPr>
              <a:t>Watershed Specialist</a:t>
            </a:r>
          </a:p>
          <a:p>
            <a:pPr>
              <a:spcBef>
                <a:spcPts val="0"/>
              </a:spcBef>
            </a:pPr>
            <a:r>
              <a:rPr lang="en-US" sz="2000" i="1" dirty="0" smtClean="0">
                <a:solidFill>
                  <a:schemeClr val="bg1"/>
                </a:solidFill>
              </a:rPr>
              <a:t>Fond du Lac Environmental Program</a:t>
            </a:r>
          </a:p>
          <a:p>
            <a:pPr>
              <a:spcBef>
                <a:spcPts val="0"/>
              </a:spcBef>
            </a:pPr>
            <a:r>
              <a:rPr lang="en-US" sz="2000" i="1" dirty="0" smtClean="0">
                <a:solidFill>
                  <a:schemeClr val="bg1"/>
                </a:solidFill>
              </a:rPr>
              <a:t>Office of Water Protection</a:t>
            </a:r>
          </a:p>
          <a:p>
            <a:pPr>
              <a:spcBef>
                <a:spcPts val="0"/>
              </a:spcBef>
            </a:pPr>
            <a:endParaRPr lang="en-US" sz="2000" i="1" dirty="0" smtClean="0">
              <a:solidFill>
                <a:schemeClr val="bg1"/>
              </a:solidFill>
            </a:endParaRPr>
          </a:p>
          <a:p>
            <a:pPr>
              <a:spcBef>
                <a:spcPts val="0"/>
              </a:spcBef>
            </a:pPr>
            <a:r>
              <a:rPr lang="en-US" sz="2000" i="1" dirty="0" smtClean="0">
                <a:solidFill>
                  <a:schemeClr val="bg1"/>
                </a:solidFill>
              </a:rPr>
              <a:t>Nancy Schuldt</a:t>
            </a:r>
          </a:p>
          <a:p>
            <a:pPr>
              <a:spcBef>
                <a:spcPts val="0"/>
              </a:spcBef>
            </a:pPr>
            <a:r>
              <a:rPr lang="en-US" sz="2000" i="1" dirty="0" smtClean="0">
                <a:solidFill>
                  <a:schemeClr val="bg1"/>
                </a:solidFill>
              </a:rPr>
              <a:t>Water Projects Coordinator</a:t>
            </a:r>
          </a:p>
          <a:p>
            <a:pPr>
              <a:spcBef>
                <a:spcPts val="0"/>
              </a:spcBef>
            </a:pPr>
            <a:r>
              <a:rPr lang="en-US" sz="2000" i="1" dirty="0" smtClean="0">
                <a:solidFill>
                  <a:schemeClr val="bg1"/>
                </a:solidFill>
              </a:rPr>
              <a:t>Fond du Lac Environmental Program</a:t>
            </a:r>
          </a:p>
          <a:p>
            <a:pPr>
              <a:spcBef>
                <a:spcPts val="0"/>
              </a:spcBef>
            </a:pPr>
            <a:r>
              <a:rPr lang="en-US" sz="2000" i="1" dirty="0" smtClean="0">
                <a:solidFill>
                  <a:schemeClr val="bg1"/>
                </a:solidFill>
              </a:rPr>
              <a:t>Office of Water Protection</a:t>
            </a:r>
          </a:p>
          <a:p>
            <a:pPr>
              <a:spcBef>
                <a:spcPts val="0"/>
              </a:spcBef>
            </a:pPr>
            <a:endParaRPr lang="en-US" sz="2000" i="1" dirty="0">
              <a:solidFill>
                <a:schemeClr val="bg1"/>
              </a:solidFill>
            </a:endParaRPr>
          </a:p>
        </p:txBody>
      </p:sp>
      <p:pic>
        <p:nvPicPr>
          <p:cNvPr id="4" name="Picture 1"/>
          <p:cNvPicPr>
            <a:picLocks noChangeAspect="1" noChangeArrowheads="1"/>
          </p:cNvPicPr>
          <p:nvPr/>
        </p:nvPicPr>
        <p:blipFill>
          <a:blip r:embed="rId3" cstate="print"/>
          <a:srcRect/>
          <a:stretch>
            <a:fillRect/>
          </a:stretch>
        </p:blipFill>
        <p:spPr bwMode="auto">
          <a:xfrm>
            <a:off x="4122462" y="2819400"/>
            <a:ext cx="4958478" cy="3704332"/>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0"/>
            <a:ext cx="4267200" cy="3200400"/>
          </a:xfrm>
          <a:prstGeom prst="rect">
            <a:avLst/>
          </a:prstGeom>
          <a:noFill/>
          <a:ln w="9525">
            <a:noFill/>
            <a:miter lim="800000"/>
            <a:headEnd/>
            <a:tailEnd/>
          </a:ln>
          <a:effectLst/>
        </p:spPr>
      </p:pic>
      <p:sp>
        <p:nvSpPr>
          <p:cNvPr id="4" name="TextBox 3"/>
          <p:cNvSpPr txBox="1"/>
          <p:nvPr/>
        </p:nvSpPr>
        <p:spPr>
          <a:xfrm>
            <a:off x="0" y="3352800"/>
            <a:ext cx="4267200" cy="461665"/>
          </a:xfrm>
          <a:prstGeom prst="rect">
            <a:avLst/>
          </a:prstGeom>
          <a:noFill/>
        </p:spPr>
        <p:txBody>
          <a:bodyPr wrap="square" rtlCol="0">
            <a:spAutoFit/>
          </a:bodyPr>
          <a:lstStyle/>
          <a:p>
            <a:pPr algn="ctr"/>
            <a:r>
              <a:rPr lang="en-US" sz="2400" b="1" u="sng" dirty="0" smtClean="0">
                <a:solidFill>
                  <a:srgbClr val="00CCFF"/>
                </a:solidFill>
              </a:rPr>
              <a:t>Targeted Monitoring</a:t>
            </a:r>
            <a:endParaRPr lang="en-US" sz="2400" b="1" u="sng" dirty="0">
              <a:solidFill>
                <a:srgbClr val="00CCFF"/>
              </a:solidFill>
            </a:endParaRPr>
          </a:p>
        </p:txBody>
      </p:sp>
      <p:sp>
        <p:nvSpPr>
          <p:cNvPr id="5" name="TextBox 4"/>
          <p:cNvSpPr txBox="1"/>
          <p:nvPr/>
        </p:nvSpPr>
        <p:spPr>
          <a:xfrm>
            <a:off x="0" y="4038600"/>
            <a:ext cx="4419600" cy="1200329"/>
          </a:xfrm>
          <a:prstGeom prst="rect">
            <a:avLst/>
          </a:prstGeom>
          <a:noFill/>
        </p:spPr>
        <p:txBody>
          <a:bodyPr wrap="square" rtlCol="0">
            <a:spAutoFit/>
          </a:bodyPr>
          <a:lstStyle/>
          <a:p>
            <a:pPr>
              <a:buClr>
                <a:srgbClr val="00CCFF"/>
              </a:buClr>
              <a:buFont typeface="Arial" pitchFamily="34" charset="0"/>
              <a:buChar char="•"/>
            </a:pPr>
            <a:r>
              <a:rPr lang="en-US" dirty="0" smtClean="0"/>
              <a:t> </a:t>
            </a:r>
            <a:r>
              <a:rPr lang="en-US" b="1" dirty="0" smtClean="0">
                <a:solidFill>
                  <a:srgbClr val="C00000"/>
                </a:solidFill>
              </a:rPr>
              <a:t>Physical</a:t>
            </a:r>
            <a:r>
              <a:rPr lang="en-US" dirty="0" smtClean="0">
                <a:solidFill>
                  <a:srgbClr val="C00000"/>
                </a:solidFill>
              </a:rPr>
              <a:t>: </a:t>
            </a:r>
            <a:r>
              <a:rPr lang="en-US" dirty="0" smtClean="0"/>
              <a:t>Secchi depth, general chemistry, color, alkalinity/hardness, nutrients, vertical profile of DO, temp, turbidity, and conductivity</a:t>
            </a:r>
          </a:p>
        </p:txBody>
      </p:sp>
      <p:sp>
        <p:nvSpPr>
          <p:cNvPr id="6" name="Rectangle 5"/>
          <p:cNvSpPr/>
          <p:nvPr/>
        </p:nvSpPr>
        <p:spPr>
          <a:xfrm>
            <a:off x="0" y="5257800"/>
            <a:ext cx="4191000" cy="646331"/>
          </a:xfrm>
          <a:prstGeom prst="rect">
            <a:avLst/>
          </a:prstGeom>
        </p:spPr>
        <p:txBody>
          <a:bodyPr wrap="square">
            <a:spAutoFit/>
          </a:bodyPr>
          <a:lstStyle/>
          <a:p>
            <a:pPr>
              <a:buFont typeface="Arial" pitchFamily="34" charset="0"/>
              <a:buChar char="•"/>
            </a:pPr>
            <a:r>
              <a:rPr lang="en-US" dirty="0" smtClean="0">
                <a:solidFill>
                  <a:srgbClr val="00CCFF"/>
                </a:solidFill>
              </a:rPr>
              <a:t> </a:t>
            </a:r>
            <a:r>
              <a:rPr lang="en-US" b="1" dirty="0" smtClean="0">
                <a:solidFill>
                  <a:srgbClr val="C00000"/>
                </a:solidFill>
              </a:rPr>
              <a:t>Biological</a:t>
            </a:r>
            <a:r>
              <a:rPr lang="en-US" dirty="0" smtClean="0">
                <a:solidFill>
                  <a:srgbClr val="C00000"/>
                </a:solidFill>
              </a:rPr>
              <a:t>: </a:t>
            </a:r>
            <a:r>
              <a:rPr lang="en-US" dirty="0" smtClean="0"/>
              <a:t>algae, zooplankton, aquatic vegetation, fish</a:t>
            </a:r>
            <a:endParaRPr lang="en-US" dirty="0"/>
          </a:p>
        </p:txBody>
      </p:sp>
      <p:pic>
        <p:nvPicPr>
          <p:cNvPr id="7" name="Picture 6" descr="C:\Documents and Settings\kari\Local Settings\Temporary Internet Files\Content.Word\DSCF0530.jpg"/>
          <p:cNvPicPr/>
          <p:nvPr/>
        </p:nvPicPr>
        <p:blipFill>
          <a:blip r:embed="rId4" cstate="print"/>
          <a:srcRect/>
          <a:stretch>
            <a:fillRect/>
          </a:stretch>
        </p:blipFill>
        <p:spPr bwMode="auto">
          <a:xfrm>
            <a:off x="4267200" y="3200400"/>
            <a:ext cx="4876800" cy="3657600"/>
          </a:xfrm>
          <a:prstGeom prst="rect">
            <a:avLst/>
          </a:prstGeom>
          <a:noFill/>
          <a:ln w="9525">
            <a:noFill/>
            <a:miter lim="800000"/>
            <a:headEnd/>
            <a:tailEnd/>
          </a:ln>
        </p:spPr>
      </p:pic>
      <p:sp>
        <p:nvSpPr>
          <p:cNvPr id="8" name="TextBox 7"/>
          <p:cNvSpPr txBox="1"/>
          <p:nvPr/>
        </p:nvSpPr>
        <p:spPr>
          <a:xfrm>
            <a:off x="4876800" y="152400"/>
            <a:ext cx="4267200" cy="461665"/>
          </a:xfrm>
          <a:prstGeom prst="rect">
            <a:avLst/>
          </a:prstGeom>
          <a:noFill/>
        </p:spPr>
        <p:txBody>
          <a:bodyPr wrap="square" rtlCol="0">
            <a:spAutoFit/>
          </a:bodyPr>
          <a:lstStyle/>
          <a:p>
            <a:pPr algn="ctr"/>
            <a:r>
              <a:rPr lang="en-US" sz="2400" b="1" u="sng" dirty="0" smtClean="0">
                <a:solidFill>
                  <a:srgbClr val="00CCFF"/>
                </a:solidFill>
              </a:rPr>
              <a:t>Alum Dosing</a:t>
            </a:r>
            <a:endParaRPr lang="en-US" sz="2400" b="1" u="sng" dirty="0">
              <a:solidFill>
                <a:srgbClr val="00CCFF"/>
              </a:solidFill>
            </a:endParaRPr>
          </a:p>
        </p:txBody>
      </p:sp>
      <p:sp>
        <p:nvSpPr>
          <p:cNvPr id="9" name="TextBox 8"/>
          <p:cNvSpPr txBox="1"/>
          <p:nvPr/>
        </p:nvSpPr>
        <p:spPr>
          <a:xfrm>
            <a:off x="4495800" y="609600"/>
            <a:ext cx="4419600" cy="923330"/>
          </a:xfrm>
          <a:prstGeom prst="rect">
            <a:avLst/>
          </a:prstGeom>
          <a:noFill/>
        </p:spPr>
        <p:txBody>
          <a:bodyPr wrap="square" rtlCol="0">
            <a:spAutoFit/>
          </a:bodyPr>
          <a:lstStyle/>
          <a:p>
            <a:pPr>
              <a:buClr>
                <a:srgbClr val="00CCFF"/>
              </a:buClr>
              <a:buFont typeface="Arial" pitchFamily="34" charset="0"/>
              <a:buChar char="•"/>
            </a:pPr>
            <a:r>
              <a:rPr lang="en-US" dirty="0" smtClean="0"/>
              <a:t> </a:t>
            </a:r>
            <a:r>
              <a:rPr lang="en-US" b="1" dirty="0" smtClean="0">
                <a:solidFill>
                  <a:srgbClr val="C00000"/>
                </a:solidFill>
              </a:rPr>
              <a:t>Bench Test: </a:t>
            </a:r>
            <a:r>
              <a:rPr lang="en-US" dirty="0" smtClean="0">
                <a:solidFill>
                  <a:srgbClr val="C00000"/>
                </a:solidFill>
              </a:rPr>
              <a:t> </a:t>
            </a:r>
            <a:r>
              <a:rPr lang="en-US" dirty="0" smtClean="0"/>
              <a:t>Revealed a buffer was needed to prevent lake pH from dropping to toxic levels</a:t>
            </a:r>
          </a:p>
        </p:txBody>
      </p:sp>
      <p:sp>
        <p:nvSpPr>
          <p:cNvPr id="10" name="TextBox 9"/>
          <p:cNvSpPr txBox="1"/>
          <p:nvPr/>
        </p:nvSpPr>
        <p:spPr>
          <a:xfrm>
            <a:off x="4493180" y="1524000"/>
            <a:ext cx="4419600" cy="646331"/>
          </a:xfrm>
          <a:prstGeom prst="rect">
            <a:avLst/>
          </a:prstGeom>
          <a:noFill/>
        </p:spPr>
        <p:txBody>
          <a:bodyPr wrap="square" rtlCol="0">
            <a:spAutoFit/>
          </a:bodyPr>
          <a:lstStyle/>
          <a:p>
            <a:pPr>
              <a:buClr>
                <a:srgbClr val="00CCFF"/>
              </a:buClr>
              <a:buFont typeface="Arial" pitchFamily="34" charset="0"/>
              <a:buChar char="•"/>
            </a:pPr>
            <a:r>
              <a:rPr lang="en-US" b="1" dirty="0" smtClean="0">
                <a:solidFill>
                  <a:srgbClr val="C00000"/>
                </a:solidFill>
              </a:rPr>
              <a:t> Sediment Core: </a:t>
            </a:r>
            <a:r>
              <a:rPr lang="en-US" dirty="0" smtClean="0"/>
              <a:t>Test for mobile P to determine accurate alum/buffer 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61665"/>
          </a:xfrm>
          <a:prstGeom prst="rect">
            <a:avLst/>
          </a:prstGeom>
          <a:noFill/>
        </p:spPr>
        <p:txBody>
          <a:bodyPr wrap="square" rtlCol="0">
            <a:spAutoFit/>
          </a:bodyPr>
          <a:lstStyle/>
          <a:p>
            <a:pPr algn="ctr"/>
            <a:r>
              <a:rPr lang="en-US" sz="2400" b="1" u="sng" dirty="0" smtClean="0">
                <a:solidFill>
                  <a:srgbClr val="00CCFF"/>
                </a:solidFill>
              </a:rPr>
              <a:t>Alum Treatment</a:t>
            </a:r>
            <a:endParaRPr lang="en-US" sz="2400" b="1" u="sng" dirty="0">
              <a:solidFill>
                <a:srgbClr val="00CCFF"/>
              </a:solidFill>
            </a:endParaRPr>
          </a:p>
        </p:txBody>
      </p:sp>
      <p:pic>
        <p:nvPicPr>
          <p:cNvPr id="3" name="Picture 2" descr="\\Rmproxy\users\kari\My Documents\Third Lake\Alum\Third Lake paths - superimposed.bmp"/>
          <p:cNvPicPr/>
          <p:nvPr/>
        </p:nvPicPr>
        <p:blipFill>
          <a:blip r:embed="rId3" cstate="print"/>
          <a:srcRect/>
          <a:stretch>
            <a:fillRect/>
          </a:stretch>
        </p:blipFill>
        <p:spPr bwMode="auto">
          <a:xfrm>
            <a:off x="0" y="685800"/>
            <a:ext cx="4038600" cy="5715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62400" y="762000"/>
            <a:ext cx="4953000" cy="3298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420644" y="4114800"/>
            <a:ext cx="4110212"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36904" y="282493"/>
          <a:ext cx="8670192" cy="62930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3886200" y="3352800"/>
          <a:ext cx="5020896" cy="3222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228600" y="533400"/>
          <a:ext cx="4639896" cy="367990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09600" y="0"/>
            <a:ext cx="4517712" cy="646331"/>
          </a:xfrm>
          <a:prstGeom prst="rect">
            <a:avLst/>
          </a:prstGeom>
          <a:noFill/>
        </p:spPr>
        <p:txBody>
          <a:bodyPr wrap="none" rtlCol="0">
            <a:spAutoFit/>
          </a:bodyPr>
          <a:lstStyle/>
          <a:p>
            <a:pPr algn="ctr">
              <a:defRPr sz="1800" b="1" i="0" u="none" strike="noStrike" kern="1200" baseline="0">
                <a:solidFill>
                  <a:sysClr val="windowText" lastClr="000000"/>
                </a:solidFill>
                <a:latin typeface="+mn-lt"/>
                <a:ea typeface="+mn-ea"/>
                <a:cs typeface="+mn-cs"/>
              </a:defRPr>
            </a:pPr>
            <a:r>
              <a:rPr lang="en-US" dirty="0" smtClean="0"/>
              <a:t>Average Monthly Chlorophyll </a:t>
            </a:r>
            <a:r>
              <a:rPr lang="en-US" i="1" dirty="0" smtClean="0"/>
              <a:t>a</a:t>
            </a:r>
            <a:r>
              <a:rPr lang="en-US" dirty="0" smtClean="0"/>
              <a:t> in Third Lake, </a:t>
            </a:r>
          </a:p>
          <a:p>
            <a:pPr algn="ctr">
              <a:defRPr sz="1800" b="1" i="0" u="none" strike="noStrike" kern="1200" baseline="0">
                <a:solidFill>
                  <a:sysClr val="windowText" lastClr="000000"/>
                </a:solidFill>
                <a:latin typeface="+mn-lt"/>
                <a:ea typeface="+mn-ea"/>
                <a:cs typeface="+mn-cs"/>
              </a:defRPr>
            </a:pPr>
            <a:r>
              <a:rPr lang="en-US" dirty="0" smtClean="0"/>
              <a:t>Before and After Alum Treatment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596622" y="2667000"/>
            <a:ext cx="4547378" cy="4191000"/>
          </a:xfrm>
          <a:prstGeom prst="rect">
            <a:avLst/>
          </a:prstGeom>
          <a:noFill/>
          <a:ln w="9525">
            <a:noFill/>
            <a:miter lim="800000"/>
            <a:headEnd/>
            <a:tailEnd/>
          </a:ln>
        </p:spPr>
      </p:pic>
      <p:graphicFrame>
        <p:nvGraphicFramePr>
          <p:cNvPr id="5" name="Chart 4"/>
          <p:cNvGraphicFramePr>
            <a:graphicFrameLocks noGrp="1"/>
          </p:cNvGraphicFramePr>
          <p:nvPr/>
        </p:nvGraphicFramePr>
        <p:xfrm>
          <a:off x="0" y="0"/>
          <a:ext cx="47244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105400" y="2362200"/>
            <a:ext cx="3886200" cy="369332"/>
          </a:xfrm>
          <a:prstGeom prst="rect">
            <a:avLst/>
          </a:prstGeom>
          <a:noFill/>
        </p:spPr>
        <p:txBody>
          <a:bodyPr wrap="square" rtlCol="0">
            <a:spAutoFit/>
          </a:bodyPr>
          <a:lstStyle/>
          <a:p>
            <a:pPr algn="ctr"/>
            <a:r>
              <a:rPr lang="en-US" dirty="0" smtClean="0"/>
              <a:t>Alum Treatment Effects on Limnetic pH</a:t>
            </a:r>
            <a:endParaRPr lang="en-US" dirty="0"/>
          </a:p>
        </p:txBody>
      </p:sp>
      <p:sp>
        <p:nvSpPr>
          <p:cNvPr id="7" name="TextBox 6"/>
          <p:cNvSpPr txBox="1"/>
          <p:nvPr/>
        </p:nvSpPr>
        <p:spPr>
          <a:xfrm>
            <a:off x="7391400" y="3048000"/>
            <a:ext cx="1371600" cy="369332"/>
          </a:xfrm>
          <a:prstGeom prst="rect">
            <a:avLst/>
          </a:prstGeom>
          <a:noFill/>
        </p:spPr>
        <p:txBody>
          <a:bodyPr wrap="square" rtlCol="0">
            <a:spAutoFit/>
          </a:bodyPr>
          <a:lstStyle/>
          <a:p>
            <a:r>
              <a:rPr lang="en-US" dirty="0" smtClean="0"/>
              <a:t>p = 0.036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dirty="0" smtClean="0">
                <a:solidFill>
                  <a:srgbClr val="C00000"/>
                </a:solidFill>
              </a:rPr>
              <a:t>Questions?</a:t>
            </a:r>
            <a:endParaRPr lang="en-US" sz="4400" dirty="0">
              <a:solidFill>
                <a:srgbClr val="C00000"/>
              </a:solidFill>
            </a:endParaRPr>
          </a:p>
        </p:txBody>
      </p:sp>
      <p:pic>
        <p:nvPicPr>
          <p:cNvPr id="4" name="Picture 3" descr="C:\Documents and Settings\kari\Local Settings\Temporary Internet Files\Content.Word\DSCF0705.jpg"/>
          <p:cNvPicPr/>
          <p:nvPr/>
        </p:nvPicPr>
        <p:blipFill>
          <a:blip r:embed="rId3" cstate="print"/>
          <a:srcRect/>
          <a:stretch>
            <a:fillRect/>
          </a:stretch>
        </p:blipFill>
        <p:spPr bwMode="auto">
          <a:xfrm>
            <a:off x="0" y="762000"/>
            <a:ext cx="9144000" cy="609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28800" y="0"/>
            <a:ext cx="5299363" cy="6858000"/>
          </a:xfrm>
          <a:prstGeom prst="rect">
            <a:avLst/>
          </a:prstGeom>
          <a:noFill/>
          <a:ln w="9525">
            <a:noFill/>
            <a:miter lim="800000"/>
            <a:headEnd/>
            <a:tailEnd/>
          </a:ln>
          <a:effectLst/>
        </p:spPr>
      </p:pic>
      <p:sp>
        <p:nvSpPr>
          <p:cNvPr id="3" name="TextBox 2"/>
          <p:cNvSpPr txBox="1"/>
          <p:nvPr/>
        </p:nvSpPr>
        <p:spPr>
          <a:xfrm>
            <a:off x="5410200" y="228600"/>
            <a:ext cx="3505200" cy="646331"/>
          </a:xfrm>
          <a:prstGeom prst="rect">
            <a:avLst/>
          </a:prstGeom>
          <a:noFill/>
        </p:spPr>
        <p:txBody>
          <a:bodyPr wrap="square" rtlCol="0">
            <a:spAutoFit/>
          </a:bodyPr>
          <a:lstStyle/>
          <a:p>
            <a:endParaRPr lang="en-US" dirty="0" smtClean="0"/>
          </a:p>
          <a:p>
            <a:pPr>
              <a:buFont typeface="Arial" pitchFamily="34" charset="0"/>
              <a:buChar char="•"/>
            </a:pP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5638800" y="4038600"/>
            <a:ext cx="1371600" cy="1484757"/>
          </a:xfrm>
          <a:prstGeom prst="rect">
            <a:avLst/>
          </a:prstGeom>
          <a:noFill/>
          <a:ln w="9525">
            <a:noFill/>
            <a:miter lim="800000"/>
            <a:headEnd/>
            <a:tailEnd/>
          </a:ln>
          <a:effectLst/>
        </p:spPr>
      </p:pic>
      <p:sp>
        <p:nvSpPr>
          <p:cNvPr id="8" name="TextBox 7"/>
          <p:cNvSpPr txBox="1"/>
          <p:nvPr/>
        </p:nvSpPr>
        <p:spPr>
          <a:xfrm>
            <a:off x="1905000" y="0"/>
            <a:ext cx="5105400" cy="523220"/>
          </a:xfrm>
          <a:prstGeom prst="rect">
            <a:avLst/>
          </a:prstGeom>
          <a:noFill/>
        </p:spPr>
        <p:txBody>
          <a:bodyPr wrap="square" rtlCol="0">
            <a:spAutoFit/>
          </a:bodyPr>
          <a:lstStyle/>
          <a:p>
            <a:pPr algn="ctr"/>
            <a:r>
              <a:rPr lang="en-US" sz="2800" b="1" dirty="0" smtClean="0">
                <a:solidFill>
                  <a:srgbClr val="C00000"/>
                </a:solidFill>
              </a:rPr>
              <a:t>Fond du Lac Reservation</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949825" y="4676775"/>
            <a:ext cx="4194175" cy="2181225"/>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414687" y="0"/>
            <a:ext cx="5299364" cy="6858000"/>
          </a:xfrm>
          <a:prstGeom prst="rect">
            <a:avLst/>
          </a:prstGeom>
          <a:noFill/>
          <a:ln w="9525">
            <a:noFill/>
            <a:miter lim="800000"/>
            <a:headEnd/>
            <a:tailEnd/>
          </a:ln>
          <a:effectLst/>
        </p:spPr>
      </p:pic>
      <p:sp>
        <p:nvSpPr>
          <p:cNvPr id="8" name="Rectangle 7"/>
          <p:cNvSpPr/>
          <p:nvPr/>
        </p:nvSpPr>
        <p:spPr>
          <a:xfrm>
            <a:off x="4876800" y="4648200"/>
            <a:ext cx="42672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76800" y="228600"/>
            <a:ext cx="4267200" cy="1815882"/>
          </a:xfrm>
          <a:prstGeom prst="rect">
            <a:avLst/>
          </a:prstGeom>
          <a:noFill/>
        </p:spPr>
        <p:txBody>
          <a:bodyPr wrap="square" rtlCol="0">
            <a:spAutoFit/>
          </a:bodyPr>
          <a:lstStyle/>
          <a:p>
            <a:r>
              <a:rPr lang="en-US" sz="2000" u="sng" dirty="0" smtClean="0"/>
              <a:t>Fond du Lac’s Water Resources:</a:t>
            </a:r>
          </a:p>
          <a:p>
            <a:pPr>
              <a:spcBef>
                <a:spcPts val="600"/>
              </a:spcBef>
              <a:buFont typeface="Arial" pitchFamily="34" charset="0"/>
              <a:buChar char="•"/>
            </a:pPr>
            <a:r>
              <a:rPr lang="en-US" dirty="0"/>
              <a:t> </a:t>
            </a:r>
            <a:endParaRPr lang="en-US" dirty="0" smtClean="0"/>
          </a:p>
          <a:p>
            <a:pPr>
              <a:spcBef>
                <a:spcPts val="600"/>
              </a:spcBef>
              <a:buFont typeface="Arial" pitchFamily="34" charset="0"/>
              <a:buChar char="•"/>
            </a:pPr>
            <a:r>
              <a:rPr lang="en-US" dirty="0" smtClean="0"/>
              <a:t> </a:t>
            </a:r>
          </a:p>
          <a:p>
            <a:pPr>
              <a:spcBef>
                <a:spcPts val="600"/>
              </a:spcBef>
              <a:buFont typeface="Arial" pitchFamily="34" charset="0"/>
              <a:buChar char="•"/>
            </a:pPr>
            <a:r>
              <a:rPr lang="en-US" dirty="0" smtClean="0"/>
              <a:t> </a:t>
            </a:r>
          </a:p>
          <a:p>
            <a:pPr>
              <a:spcBef>
                <a:spcPts val="600"/>
              </a:spcBef>
              <a:buFont typeface="Arial" pitchFamily="34" charset="0"/>
              <a:buChar char="•"/>
            </a:pPr>
            <a:r>
              <a:rPr lang="en-US" dirty="0" smtClean="0"/>
              <a:t> </a:t>
            </a:r>
            <a:endParaRPr lang="en-US" dirty="0"/>
          </a:p>
        </p:txBody>
      </p:sp>
      <p:sp>
        <p:nvSpPr>
          <p:cNvPr id="10" name="Rectangular Callout 9"/>
          <p:cNvSpPr/>
          <p:nvPr/>
        </p:nvSpPr>
        <p:spPr>
          <a:xfrm>
            <a:off x="5181600" y="2514600"/>
            <a:ext cx="1676400" cy="457200"/>
          </a:xfrm>
          <a:prstGeom prst="wedgeRectCallout">
            <a:avLst>
              <a:gd name="adj1" fmla="val -121679"/>
              <a:gd name="adj2" fmla="val 2997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Third Lake</a:t>
            </a:r>
            <a:endParaRPr lang="en-US" dirty="0">
              <a:solidFill>
                <a:schemeClr val="tx1"/>
              </a:solidFill>
            </a:endParaRPr>
          </a:p>
        </p:txBody>
      </p:sp>
      <p:sp>
        <p:nvSpPr>
          <p:cNvPr id="7" name="Rectangle 6"/>
          <p:cNvSpPr/>
          <p:nvPr/>
        </p:nvSpPr>
        <p:spPr>
          <a:xfrm>
            <a:off x="5105400" y="609600"/>
            <a:ext cx="937051" cy="369332"/>
          </a:xfrm>
          <a:prstGeom prst="rect">
            <a:avLst/>
          </a:prstGeom>
        </p:spPr>
        <p:txBody>
          <a:bodyPr wrap="none">
            <a:spAutoFit/>
          </a:bodyPr>
          <a:lstStyle/>
          <a:p>
            <a:r>
              <a:rPr lang="en-US" dirty="0" smtClean="0"/>
              <a:t>23 lakes</a:t>
            </a:r>
            <a:endParaRPr lang="en-US" dirty="0"/>
          </a:p>
        </p:txBody>
      </p:sp>
      <p:sp>
        <p:nvSpPr>
          <p:cNvPr id="11" name="Rectangle 10"/>
          <p:cNvSpPr/>
          <p:nvPr/>
        </p:nvSpPr>
        <p:spPr>
          <a:xfrm>
            <a:off x="5083628" y="936172"/>
            <a:ext cx="1096006" cy="369332"/>
          </a:xfrm>
          <a:prstGeom prst="rect">
            <a:avLst/>
          </a:prstGeom>
        </p:spPr>
        <p:txBody>
          <a:bodyPr wrap="none">
            <a:spAutoFit/>
          </a:bodyPr>
          <a:lstStyle/>
          <a:p>
            <a:r>
              <a:rPr lang="en-US" dirty="0" smtClean="0"/>
              <a:t>6 streams</a:t>
            </a:r>
            <a:endParaRPr lang="en-US" dirty="0"/>
          </a:p>
        </p:txBody>
      </p:sp>
      <p:sp>
        <p:nvSpPr>
          <p:cNvPr id="12" name="Rectangle 11"/>
          <p:cNvSpPr/>
          <p:nvPr/>
        </p:nvSpPr>
        <p:spPr>
          <a:xfrm>
            <a:off x="5105400" y="1295400"/>
            <a:ext cx="1490473" cy="369332"/>
          </a:xfrm>
          <a:prstGeom prst="rect">
            <a:avLst/>
          </a:prstGeom>
        </p:spPr>
        <p:txBody>
          <a:bodyPr wrap="none">
            <a:spAutoFit/>
          </a:bodyPr>
          <a:lstStyle/>
          <a:p>
            <a:r>
              <a:rPr lang="en-US" dirty="0" smtClean="0"/>
              <a:t>St. Louis River</a:t>
            </a:r>
            <a:endParaRPr lang="en-US" dirty="0"/>
          </a:p>
        </p:txBody>
      </p:sp>
      <p:sp>
        <p:nvSpPr>
          <p:cNvPr id="13" name="Rectangle 12"/>
          <p:cNvSpPr/>
          <p:nvPr/>
        </p:nvSpPr>
        <p:spPr>
          <a:xfrm>
            <a:off x="5072742" y="1643742"/>
            <a:ext cx="2789482" cy="369332"/>
          </a:xfrm>
          <a:prstGeom prst="rect">
            <a:avLst/>
          </a:prstGeom>
        </p:spPr>
        <p:txBody>
          <a:bodyPr wrap="none">
            <a:spAutoFit/>
          </a:bodyPr>
          <a:lstStyle/>
          <a:p>
            <a:r>
              <a:rPr lang="en-US" dirty="0" smtClean="0"/>
              <a:t>47% of land base is wetland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38229" y="-1"/>
            <a:ext cx="8839200" cy="683029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202027" y="0"/>
            <a:ext cx="8875058"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cstate="print"/>
          <a:srcRect/>
          <a:stretch>
            <a:fillRect/>
          </a:stretch>
        </p:blipFill>
        <p:spPr bwMode="auto">
          <a:xfrm>
            <a:off x="0" y="0"/>
            <a:ext cx="6324600" cy="5476875"/>
          </a:xfrm>
          <a:prstGeom prst="rect">
            <a:avLst/>
          </a:prstGeom>
          <a:noFill/>
          <a:ln w="9525">
            <a:noFill/>
            <a:miter lim="800000"/>
            <a:headEnd/>
            <a:tailEnd/>
          </a:ln>
          <a:effectLst/>
        </p:spPr>
      </p:pic>
      <p:pic>
        <p:nvPicPr>
          <p:cNvPr id="33793" name="Picture 1"/>
          <p:cNvPicPr>
            <a:picLocks noChangeAspect="1" noChangeArrowheads="1"/>
          </p:cNvPicPr>
          <p:nvPr/>
        </p:nvPicPr>
        <p:blipFill>
          <a:blip r:embed="rId4" cstate="print"/>
          <a:srcRect/>
          <a:stretch>
            <a:fillRect/>
          </a:stretch>
        </p:blipFill>
        <p:spPr bwMode="auto">
          <a:xfrm>
            <a:off x="1371600" y="1219200"/>
            <a:ext cx="6019800" cy="4514850"/>
          </a:xfrm>
          <a:prstGeom prst="rect">
            <a:avLst/>
          </a:prstGeom>
          <a:noFill/>
          <a:ln w="9525">
            <a:noFill/>
            <a:miter lim="800000"/>
            <a:headEnd/>
            <a:tailEnd/>
          </a:ln>
          <a:effectLst/>
        </p:spPr>
      </p:pic>
      <p:pic>
        <p:nvPicPr>
          <p:cNvPr id="5" name="Picture 4" descr="C:\Documents and Settings\kari\Local Settings\Temporary Internet Files\Content.Word\DSCF1281.jpg"/>
          <p:cNvPicPr/>
          <p:nvPr/>
        </p:nvPicPr>
        <p:blipFill>
          <a:blip r:embed="rId5" cstate="print"/>
          <a:srcRect/>
          <a:stretch>
            <a:fillRect/>
          </a:stretch>
        </p:blipFill>
        <p:spPr bwMode="auto">
          <a:xfrm>
            <a:off x="3657600" y="2514600"/>
            <a:ext cx="54864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313688"/>
          </a:xfrm>
        </p:spPr>
        <p:txBody>
          <a:bodyPr>
            <a:normAutofit fontScale="90000"/>
          </a:bodyPr>
          <a:lstStyle/>
          <a:p>
            <a:pPr algn="ctr"/>
            <a:r>
              <a:rPr lang="en-US" dirty="0" smtClean="0">
                <a:solidFill>
                  <a:srgbClr val="C00000"/>
                </a:solidFill>
              </a:rPr>
              <a:t>EPA Section 319 Competitive Grant</a:t>
            </a:r>
            <a:br>
              <a:rPr lang="en-US" dirty="0" smtClean="0">
                <a:solidFill>
                  <a:srgbClr val="C00000"/>
                </a:solidFill>
              </a:rPr>
            </a:br>
            <a:r>
              <a:rPr lang="en-US" dirty="0" smtClean="0">
                <a:solidFill>
                  <a:srgbClr val="C00000"/>
                </a:solidFill>
              </a:rPr>
              <a:t>Project Goals</a:t>
            </a:r>
            <a:endParaRPr lang="en-US" dirty="0">
              <a:solidFill>
                <a:srgbClr val="C00000"/>
              </a:solidFill>
            </a:endParaRPr>
          </a:p>
        </p:txBody>
      </p:sp>
      <p:sp>
        <p:nvSpPr>
          <p:cNvPr id="3" name="Content Placeholder 2"/>
          <p:cNvSpPr>
            <a:spLocks noGrp="1"/>
          </p:cNvSpPr>
          <p:nvPr>
            <p:ph idx="1"/>
          </p:nvPr>
        </p:nvSpPr>
        <p:spPr>
          <a:xfrm>
            <a:off x="152400" y="2362200"/>
            <a:ext cx="8839200" cy="4114800"/>
          </a:xfrm>
        </p:spPr>
        <p:txBody>
          <a:bodyPr>
            <a:normAutofit/>
          </a:bodyPr>
          <a:lstStyle/>
          <a:p>
            <a:r>
              <a:rPr lang="en-US" dirty="0" smtClean="0"/>
              <a:t>Understand historical changes to Third Lake ecology</a:t>
            </a:r>
          </a:p>
          <a:p>
            <a:r>
              <a:rPr lang="en-US" dirty="0" smtClean="0"/>
              <a:t>Work with horse farm owner to reduce external nutrient inputs</a:t>
            </a:r>
          </a:p>
          <a:p>
            <a:r>
              <a:rPr lang="en-US" dirty="0" smtClean="0"/>
              <a:t>Apply alum to reduce internal nutrient recycling</a:t>
            </a:r>
          </a:p>
          <a:p>
            <a:r>
              <a:rPr lang="en-US" dirty="0" smtClean="0"/>
              <a:t>Targeted monitoring to note effects of nutrient reduction</a:t>
            </a:r>
          </a:p>
          <a:p>
            <a:pPr lvl="0"/>
            <a:r>
              <a:rPr lang="en-US" dirty="0" smtClean="0"/>
              <a:t>90% reduction of total phosphorus in the water column due to external and internal nutrient load reductions</a:t>
            </a:r>
          </a:p>
          <a:p>
            <a:r>
              <a:rPr lang="en-US" dirty="0" smtClean="0"/>
              <a:t>Educate Band members and Third Lake homeowners and learn what they know about the lake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0" y="0"/>
            <a:ext cx="5715000" cy="4286685"/>
          </a:xfrm>
          <a:prstGeom prst="rect">
            <a:avLst/>
          </a:prstGeom>
          <a:noFill/>
          <a:ln w="9525">
            <a:noFill/>
            <a:miter lim="800000"/>
            <a:headEnd/>
            <a:tailEnd/>
          </a:ln>
          <a:effectLst/>
        </p:spPr>
      </p:pic>
      <p:pic>
        <p:nvPicPr>
          <p:cNvPr id="46083" name="Picture 3"/>
          <p:cNvPicPr>
            <a:picLocks noChangeAspect="1" noChangeArrowheads="1"/>
          </p:cNvPicPr>
          <p:nvPr/>
        </p:nvPicPr>
        <p:blipFill>
          <a:blip r:embed="rId4" cstate="print"/>
          <a:srcRect/>
          <a:stretch>
            <a:fillRect/>
          </a:stretch>
        </p:blipFill>
        <p:spPr bwMode="auto">
          <a:xfrm>
            <a:off x="2590800" y="3352800"/>
            <a:ext cx="3771900" cy="50292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cstate="print"/>
          <a:srcRect/>
          <a:stretch>
            <a:fillRect/>
          </a:stretch>
        </p:blipFill>
        <p:spPr bwMode="auto">
          <a:xfrm>
            <a:off x="5715000" y="0"/>
            <a:ext cx="3429000" cy="4572000"/>
          </a:xfrm>
          <a:prstGeom prst="rect">
            <a:avLst/>
          </a:prstGeom>
          <a:noFill/>
          <a:ln w="9525">
            <a:noFill/>
            <a:miter lim="800000"/>
            <a:headEnd/>
            <a:tailEnd/>
          </a:ln>
          <a:effectLst/>
        </p:spPr>
      </p:pic>
      <p:sp>
        <p:nvSpPr>
          <p:cNvPr id="5" name="TextBox 4"/>
          <p:cNvSpPr txBox="1"/>
          <p:nvPr/>
        </p:nvSpPr>
        <p:spPr>
          <a:xfrm>
            <a:off x="0" y="4648200"/>
            <a:ext cx="2514600" cy="954107"/>
          </a:xfrm>
          <a:prstGeom prst="rect">
            <a:avLst/>
          </a:prstGeom>
          <a:noFill/>
        </p:spPr>
        <p:txBody>
          <a:bodyPr wrap="square" rtlCol="0">
            <a:spAutoFit/>
          </a:bodyPr>
          <a:lstStyle/>
          <a:p>
            <a:pPr algn="ctr"/>
            <a:r>
              <a:rPr lang="en-US" sz="2800" b="1" u="sng" dirty="0" smtClean="0">
                <a:solidFill>
                  <a:srgbClr val="00CCFF"/>
                </a:solidFill>
              </a:rPr>
              <a:t>Lake Sediment Coring</a:t>
            </a:r>
            <a:endParaRPr lang="en-US" sz="2800" b="1" u="sng" dirty="0">
              <a:solidFill>
                <a:srgbClr val="00CC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52400" y="1676400"/>
            <a:ext cx="3571875" cy="4981575"/>
          </a:xfrm>
          <a:prstGeom prst="rect">
            <a:avLst/>
          </a:prstGeom>
          <a:noFill/>
          <a:ln w="9525">
            <a:solidFill>
              <a:schemeClr val="tx1"/>
            </a:solid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3897682" y="381000"/>
            <a:ext cx="5132369" cy="4495799"/>
          </a:xfrm>
          <a:prstGeom prst="rect">
            <a:avLst/>
          </a:prstGeom>
          <a:noFill/>
          <a:ln w="9525">
            <a:solidFill>
              <a:schemeClr val="tx1"/>
            </a:solidFill>
            <a:miter lim="800000"/>
            <a:headEnd/>
            <a:tailEnd/>
          </a:ln>
        </p:spPr>
      </p:pic>
      <p:sp>
        <p:nvSpPr>
          <p:cNvPr id="7" name="TextBox 6"/>
          <p:cNvSpPr txBox="1"/>
          <p:nvPr/>
        </p:nvSpPr>
        <p:spPr>
          <a:xfrm>
            <a:off x="3886200" y="0"/>
            <a:ext cx="5105400" cy="369332"/>
          </a:xfrm>
          <a:prstGeom prst="rect">
            <a:avLst/>
          </a:prstGeom>
          <a:noFill/>
        </p:spPr>
        <p:txBody>
          <a:bodyPr wrap="square" rtlCol="0">
            <a:spAutoFit/>
          </a:bodyPr>
          <a:lstStyle/>
          <a:p>
            <a:pPr algn="ctr"/>
            <a:r>
              <a:rPr lang="en-US" b="1" dirty="0" smtClean="0">
                <a:solidFill>
                  <a:srgbClr val="C00000"/>
                </a:solidFill>
              </a:rPr>
              <a:t>Sediment accumulation rate</a:t>
            </a:r>
            <a:endParaRPr lang="en-US" b="1" dirty="0">
              <a:solidFill>
                <a:srgbClr val="C00000"/>
              </a:solidFill>
            </a:endParaRPr>
          </a:p>
        </p:txBody>
      </p:sp>
      <p:sp>
        <p:nvSpPr>
          <p:cNvPr id="8" name="TextBox 7"/>
          <p:cNvSpPr txBox="1"/>
          <p:nvPr/>
        </p:nvSpPr>
        <p:spPr>
          <a:xfrm>
            <a:off x="152400" y="1219200"/>
            <a:ext cx="3581400" cy="369332"/>
          </a:xfrm>
          <a:prstGeom prst="rect">
            <a:avLst/>
          </a:prstGeom>
          <a:noFill/>
        </p:spPr>
        <p:txBody>
          <a:bodyPr wrap="square" rtlCol="0">
            <a:spAutoFit/>
          </a:bodyPr>
          <a:lstStyle/>
          <a:p>
            <a:pPr algn="ctr"/>
            <a:r>
              <a:rPr lang="en-US" b="1" dirty="0" smtClean="0">
                <a:solidFill>
                  <a:srgbClr val="C00000"/>
                </a:solidFill>
              </a:rPr>
              <a:t>Diatom-inferred TP reconstruction</a:t>
            </a:r>
          </a:p>
        </p:txBody>
      </p:sp>
      <p:sp>
        <p:nvSpPr>
          <p:cNvPr id="9" name="TextBox 8"/>
          <p:cNvSpPr txBox="1"/>
          <p:nvPr/>
        </p:nvSpPr>
        <p:spPr>
          <a:xfrm>
            <a:off x="228600" y="381000"/>
            <a:ext cx="3657600" cy="523220"/>
          </a:xfrm>
          <a:prstGeom prst="rect">
            <a:avLst/>
          </a:prstGeom>
          <a:noFill/>
        </p:spPr>
        <p:txBody>
          <a:bodyPr wrap="square" rtlCol="0">
            <a:spAutoFit/>
          </a:bodyPr>
          <a:lstStyle/>
          <a:p>
            <a:r>
              <a:rPr lang="en-US" sz="2800" b="1" u="sng" dirty="0" smtClean="0">
                <a:solidFill>
                  <a:srgbClr val="00CCFF"/>
                </a:solidFill>
              </a:rPr>
              <a:t>Sediment Core Results</a:t>
            </a:r>
            <a:endParaRPr lang="en-US" sz="2800" b="1" u="sng" dirty="0">
              <a:solidFill>
                <a:srgbClr val="00CC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kari\Local Settings\Temporary Internet Files\Content.Word\DSCF0324.jpg"/>
          <p:cNvPicPr/>
          <p:nvPr/>
        </p:nvPicPr>
        <p:blipFill>
          <a:blip r:embed="rId3" cstate="print"/>
          <a:srcRect/>
          <a:stretch>
            <a:fillRect/>
          </a:stretch>
        </p:blipFill>
        <p:spPr bwMode="auto">
          <a:xfrm>
            <a:off x="0" y="0"/>
            <a:ext cx="4572000" cy="3429000"/>
          </a:xfrm>
          <a:prstGeom prst="rect">
            <a:avLst/>
          </a:prstGeom>
          <a:noFill/>
          <a:ln w="9525">
            <a:noFill/>
            <a:miter lim="800000"/>
            <a:headEnd/>
            <a:tailEnd/>
          </a:ln>
        </p:spPr>
      </p:pic>
      <p:pic>
        <p:nvPicPr>
          <p:cNvPr id="3" name="Picture 2" descr="C:\Documents and Settings\kari\Local Settings\Temporary Internet Files\Content.Word\DSCF0421.jpg"/>
          <p:cNvPicPr/>
          <p:nvPr/>
        </p:nvPicPr>
        <p:blipFill>
          <a:blip r:embed="rId4" cstate="print"/>
          <a:srcRect/>
          <a:stretch>
            <a:fillRect/>
          </a:stretch>
        </p:blipFill>
        <p:spPr bwMode="auto">
          <a:xfrm>
            <a:off x="4572000" y="0"/>
            <a:ext cx="4572000" cy="3429000"/>
          </a:xfrm>
          <a:prstGeom prst="rect">
            <a:avLst/>
          </a:prstGeom>
          <a:noFill/>
          <a:ln w="9525">
            <a:noFill/>
            <a:miter lim="800000"/>
            <a:headEnd/>
            <a:tailEnd/>
          </a:ln>
        </p:spPr>
      </p:pic>
      <p:pic>
        <p:nvPicPr>
          <p:cNvPr id="4" name="Picture 3" descr="C:\Documents and Settings\kari\Local Settings\Temporary Internet Files\Content.Word\039.jpg"/>
          <p:cNvPicPr/>
          <p:nvPr/>
        </p:nvPicPr>
        <p:blipFill>
          <a:blip r:embed="rId5" cstate="print"/>
          <a:srcRect/>
          <a:stretch>
            <a:fillRect/>
          </a:stretch>
        </p:blipFill>
        <p:spPr bwMode="auto">
          <a:xfrm>
            <a:off x="0" y="3429000"/>
            <a:ext cx="4572000" cy="3429001"/>
          </a:xfrm>
          <a:prstGeom prst="rect">
            <a:avLst/>
          </a:prstGeom>
          <a:noFill/>
          <a:ln w="9525">
            <a:noFill/>
            <a:miter lim="800000"/>
            <a:headEnd/>
            <a:tailEnd/>
          </a:ln>
        </p:spPr>
      </p:pic>
      <p:pic>
        <p:nvPicPr>
          <p:cNvPr id="5" name="Picture 4" descr="\\Rmproxy\users\kari\My Documents\Third Lake\back 50 2.jpg"/>
          <p:cNvPicPr/>
          <p:nvPr/>
        </p:nvPicPr>
        <p:blipFill>
          <a:blip r:embed="rId6" cstate="print"/>
          <a:srcRect/>
          <a:stretch>
            <a:fillRect/>
          </a:stretch>
        </p:blipFill>
        <p:spPr bwMode="auto">
          <a:xfrm>
            <a:off x="4572000" y="3429000"/>
            <a:ext cx="4572000" cy="3429000"/>
          </a:xfrm>
          <a:prstGeom prst="rect">
            <a:avLst/>
          </a:prstGeom>
          <a:noFill/>
          <a:ln w="9525">
            <a:noFill/>
            <a:miter lim="800000"/>
            <a:headEnd/>
            <a:tailEnd/>
          </a:ln>
        </p:spPr>
      </p:pic>
      <p:sp>
        <p:nvSpPr>
          <p:cNvPr id="7" name="TextBox 6"/>
          <p:cNvSpPr txBox="1"/>
          <p:nvPr/>
        </p:nvSpPr>
        <p:spPr>
          <a:xfrm>
            <a:off x="0" y="1219200"/>
            <a:ext cx="9144000" cy="369332"/>
          </a:xfrm>
          <a:prstGeom prst="rect">
            <a:avLst/>
          </a:prstGeom>
          <a:noFill/>
        </p:spPr>
        <p:txBody>
          <a:bodyPr wrap="square" rtlCol="0">
            <a:spAutoFit/>
          </a:bodyPr>
          <a:lstStyle/>
          <a:p>
            <a:pPr algn="ctr"/>
            <a:r>
              <a:rPr lang="en-US" dirty="0" smtClean="0"/>
              <a:t>I</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TotalTime>
  <Words>1653</Words>
  <Application>Microsoft Office PowerPoint</Application>
  <PresentationFormat>On-screen Show (4:3)</PresentationFormat>
  <Paragraphs>175</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Flow</vt:lpstr>
      <vt:lpstr>Using Alum Treatment and Watershed Management to Improve Water Quality in a Small Lake on the Fond du Lac Reservation</vt:lpstr>
      <vt:lpstr>Slide 2</vt:lpstr>
      <vt:lpstr>Slide 3</vt:lpstr>
      <vt:lpstr>Slide 4</vt:lpstr>
      <vt:lpstr>Slide 5</vt:lpstr>
      <vt:lpstr>EPA Section 319 Competitive Grant Project Goals</vt:lpstr>
      <vt:lpstr>Slide 7</vt:lpstr>
      <vt:lpstr>Slide 8</vt:lpstr>
      <vt:lpstr>Slide 9</vt:lpstr>
      <vt:lpstr>Slide 10</vt:lpstr>
      <vt:lpstr>Slide 11</vt:lpstr>
      <vt:lpstr>Slide 12</vt:lpstr>
      <vt:lpstr>Slide 13</vt:lpstr>
      <vt:lpstr>Slide 14</vt:lpstr>
      <vt:lpstr>Slide 15</vt:lpstr>
    </vt:vector>
  </TitlesOfParts>
  <Company>fond du lac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dc:creator>
  <cp:lastModifiedBy>kari</cp:lastModifiedBy>
  <cp:revision>223</cp:revision>
  <dcterms:created xsi:type="dcterms:W3CDTF">2011-10-25T19:30:38Z</dcterms:created>
  <dcterms:modified xsi:type="dcterms:W3CDTF">2013-10-24T20:47:36Z</dcterms:modified>
</cp:coreProperties>
</file>