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9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51037"/>
            <a:ext cx="6934200" cy="452596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1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7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2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4BF0-E5B2-40F5-BB74-3089BEA9C0AB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8BA5-4145-4DCA-BAB4-4890A983B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0185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Prince George’s County, Maryland</a:t>
            </a:r>
            <a:r>
              <a:rPr lang="en-US" sz="4800" dirty="0" smtClean="0">
                <a:latin typeface="Tw Cen MT" panose="020B0602020104020603" pitchFamily="34" charset="0"/>
              </a:rPr>
              <a:t/>
            </a:r>
            <a:br>
              <a:rPr lang="en-US" sz="4800" dirty="0" smtClean="0">
                <a:latin typeface="Tw Cen MT" panose="020B0602020104020603" pitchFamily="34" charset="0"/>
              </a:rPr>
            </a:br>
            <a:r>
              <a:rPr lang="en-US" sz="6000" b="1" dirty="0" smtClean="0">
                <a:latin typeface="Tw Cen MT" panose="020B0602020104020603" pitchFamily="34" charset="0"/>
              </a:rPr>
              <a:t>Clean Water Partnership </a:t>
            </a:r>
            <a:br>
              <a:rPr lang="en-US" sz="6000" b="1" dirty="0" smtClean="0">
                <a:latin typeface="Tw Cen MT" panose="020B0602020104020603" pitchFamily="34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Stormwater P3 Program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through retrofits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Treebox raingardens</a:t>
            </a:r>
          </a:p>
        </p:txBody>
      </p:sp>
      <p:pic>
        <p:nvPicPr>
          <p:cNvPr id="5" name="Picture 2" descr="http://jolsonurbanist.files.wordpress.com/2010/05/lid-pkgl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7736" r="5100" b="7061"/>
          <a:stretch/>
        </p:blipFill>
        <p:spPr bwMode="auto">
          <a:xfrm>
            <a:off x="341193" y="1760560"/>
            <a:ext cx="2292825" cy="165137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ortlandonline.com/shared/cfm/image.cfm?id=73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4" y="2836166"/>
            <a:ext cx="3347331" cy="25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ps.k12.or.us/schools/mttabor/files/school-mttabor/swal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76" y="4129179"/>
            <a:ext cx="3150036" cy="23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esapeakestormwater.net/wp-content/uploads/2012/02/curb-c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19" y="2028824"/>
            <a:ext cx="25431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3916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smtClean="0"/>
              <a:t>Mandate for Prince George’s County</a:t>
            </a:r>
          </a:p>
          <a:p>
            <a:pPr lvl="2"/>
            <a:r>
              <a:rPr lang="en-US" sz="2200" dirty="0" smtClean="0"/>
              <a:t>Retrofit 15,000 impervious acres by 2025</a:t>
            </a:r>
          </a:p>
          <a:p>
            <a:pPr lvl="1">
              <a:buNone/>
            </a:pPr>
            <a:endParaRPr lang="en-US" sz="2200" b="1" dirty="0" smtClean="0"/>
          </a:p>
          <a:p>
            <a:pPr lvl="1">
              <a:buNone/>
            </a:pPr>
            <a:r>
              <a:rPr lang="en-US" sz="2200" b="1" dirty="0" smtClean="0"/>
              <a:t>The Prince George’s Model:</a:t>
            </a:r>
          </a:p>
          <a:p>
            <a:pPr lvl="2"/>
            <a:r>
              <a:rPr lang="en-US" sz="2200" dirty="0" smtClean="0"/>
              <a:t>Clean and healthy neighborhoods = clean and healthy waters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evitalize older communities</a:t>
            </a:r>
          </a:p>
          <a:p>
            <a:pPr lvl="2"/>
            <a:r>
              <a:rPr lang="en-US" sz="2200" dirty="0" smtClean="0"/>
              <a:t>Lead with innovation</a:t>
            </a:r>
          </a:p>
          <a:p>
            <a:pPr lvl="2"/>
            <a:r>
              <a:rPr lang="en-US" sz="2200" dirty="0" smtClean="0"/>
              <a:t>Grow </a:t>
            </a:r>
            <a:r>
              <a:rPr lang="en-US" sz="2200" dirty="0"/>
              <a:t>local </a:t>
            </a:r>
            <a:r>
              <a:rPr lang="en-US" sz="2200" dirty="0" smtClean="0"/>
              <a:t>economy</a:t>
            </a:r>
          </a:p>
          <a:p>
            <a:pPr lvl="2"/>
            <a:r>
              <a:rPr lang="en-US" sz="2200" dirty="0" smtClean="0"/>
              <a:t>Partner as much as possible</a:t>
            </a:r>
            <a:endParaRPr lang="en-US" sz="2200" dirty="0"/>
          </a:p>
          <a:p>
            <a:pPr lvl="2">
              <a:buNone/>
            </a:pPr>
            <a:r>
              <a:rPr lang="en-US" sz="2200" b="1" dirty="0" smtClean="0"/>
              <a:t>	</a:t>
            </a:r>
          </a:p>
          <a:p>
            <a:pPr lvl="1"/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New clean water act mandates</a:t>
            </a:r>
            <a:b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EPA Sets ambitious goals</a:t>
            </a:r>
          </a:p>
        </p:txBody>
      </p:sp>
    </p:spTree>
    <p:extLst>
      <p:ext uri="{BB962C8B-B14F-4D97-AF65-F5344CB8AC3E}">
        <p14:creationId xmlns:p14="http://schemas.microsoft.com/office/powerpoint/2010/main" val="23370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38200" y="1676401"/>
            <a:ext cx="7620000" cy="2657184"/>
            <a:chOff x="-73838" y="654599"/>
            <a:chExt cx="7062606" cy="3039607"/>
          </a:xfrm>
        </p:grpSpPr>
        <p:sp>
          <p:nvSpPr>
            <p:cNvPr id="43" name="Rounded Rectangle 42"/>
            <p:cNvSpPr/>
            <p:nvPr/>
          </p:nvSpPr>
          <p:spPr>
            <a:xfrm>
              <a:off x="1760837" y="677145"/>
              <a:ext cx="1339992" cy="445002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420679" y="654599"/>
              <a:ext cx="1365844" cy="491768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383603" y="1557980"/>
              <a:ext cx="2767285" cy="995449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7063" y="709583"/>
              <a:ext cx="1130017" cy="381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095419" y="2952647"/>
              <a:ext cx="1893349" cy="739350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94133" y="2952646"/>
              <a:ext cx="1905000" cy="739351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73838" y="709583"/>
              <a:ext cx="1553772" cy="4224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CW  Fee $ </a:t>
              </a:r>
              <a:endPara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2089" y="685806"/>
              <a:ext cx="1056663" cy="45769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County 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46" idx="3"/>
            </p:cNvCxnSpPr>
            <p:nvPr/>
          </p:nvCxnSpPr>
          <p:spPr>
            <a:xfrm flipV="1">
              <a:off x="1337080" y="893300"/>
              <a:ext cx="423757" cy="6783"/>
            </a:xfrm>
            <a:prstGeom prst="straightConnector1">
              <a:avLst/>
            </a:prstGeom>
            <a:ln w="38100"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3"/>
              <a:endCxn id="44" idx="1"/>
            </p:cNvCxnSpPr>
            <p:nvPr/>
          </p:nvCxnSpPr>
          <p:spPr>
            <a:xfrm>
              <a:off x="3100830" y="899646"/>
              <a:ext cx="1319849" cy="837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667741" y="933137"/>
              <a:ext cx="0" cy="624843"/>
            </a:xfrm>
            <a:prstGeom prst="straightConnector1">
              <a:avLst/>
            </a:prstGeom>
            <a:ln w="38100"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801498" y="2952647"/>
              <a:ext cx="1870164" cy="73935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Construction</a:t>
              </a:r>
            </a:p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(Gen. Contractor) 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36671" y="2910630"/>
              <a:ext cx="1747534" cy="73935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Maintenance</a:t>
              </a:r>
            </a:p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(Gen. Contractor)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18942" y="2952647"/>
              <a:ext cx="1765653" cy="739351"/>
            </a:xfrm>
            <a:prstGeom prst="roundRect">
              <a:avLst/>
            </a:prstGeom>
            <a:noFill/>
            <a:ln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8942" y="2954855"/>
              <a:ext cx="1765653" cy="7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(Partner)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43952" y="256350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Master Program Agreement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228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Local Investment, Jobs, business, development, community wealth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864" y="1717344"/>
            <a:ext cx="118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3200" y="2667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  -  Oversight</a:t>
            </a:r>
          </a:p>
          <a:p>
            <a:r>
              <a:rPr lang="en-US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- Management 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>
            <a:endCxn id="68" idx="0"/>
          </p:cNvCxnSpPr>
          <p:nvPr/>
        </p:nvCxnSpPr>
        <p:spPr>
          <a:xfrm>
            <a:off x="2322372" y="3532924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010400" y="3505200"/>
            <a:ext cx="5316" cy="161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47800" y="4419600"/>
            <a:ext cx="1752600" cy="2000548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Universities</a:t>
            </a:r>
          </a:p>
          <a:p>
            <a:pPr algn="ctr"/>
            <a:r>
              <a:rPr lang="en-US" sz="1600" dirty="0" smtClean="0"/>
              <a:t>Faith &amp; Nonprofit</a:t>
            </a:r>
          </a:p>
          <a:p>
            <a:pPr algn="ctr"/>
            <a:r>
              <a:rPr lang="en-US" dirty="0" smtClean="0"/>
              <a:t>Environmental</a:t>
            </a:r>
          </a:p>
          <a:p>
            <a:pPr algn="ctr"/>
            <a:r>
              <a:rPr lang="en-US" dirty="0" smtClean="0"/>
              <a:t>Job Training</a:t>
            </a:r>
          </a:p>
          <a:p>
            <a:pPr algn="ctr"/>
            <a:r>
              <a:rPr lang="en-US" dirty="0" smtClean="0"/>
              <a:t>Schools</a:t>
            </a:r>
          </a:p>
          <a:p>
            <a:pPr algn="ctr"/>
            <a:r>
              <a:rPr lang="en-US" dirty="0" smtClean="0"/>
              <a:t>Mentoring</a:t>
            </a:r>
          </a:p>
          <a:p>
            <a:pPr algn="ctr"/>
            <a:r>
              <a:rPr lang="en-US" dirty="0" smtClean="0"/>
              <a:t>Towns &amp; Cities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2322372" y="3505200"/>
            <a:ext cx="46880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962400" y="4419600"/>
            <a:ext cx="1752600" cy="2031325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Subcontractors</a:t>
            </a:r>
          </a:p>
          <a:p>
            <a:pPr algn="ctr"/>
            <a:r>
              <a:rPr lang="en-US" dirty="0" smtClean="0"/>
              <a:t>Suppliers</a:t>
            </a:r>
          </a:p>
          <a:p>
            <a:pPr algn="ctr"/>
            <a:r>
              <a:rPr lang="en-US" dirty="0" smtClean="0"/>
              <a:t>Materials </a:t>
            </a:r>
          </a:p>
          <a:p>
            <a:pPr algn="ctr"/>
            <a:r>
              <a:rPr lang="en-US" dirty="0" smtClean="0"/>
              <a:t>Labors</a:t>
            </a:r>
          </a:p>
          <a:p>
            <a:pPr algn="ctr"/>
            <a:r>
              <a:rPr lang="en-US" dirty="0" smtClean="0"/>
              <a:t>Inspectors</a:t>
            </a:r>
          </a:p>
          <a:p>
            <a:pPr algn="ctr"/>
            <a:r>
              <a:rPr lang="en-US" dirty="0" smtClean="0"/>
              <a:t>Drivers</a:t>
            </a:r>
          </a:p>
          <a:p>
            <a:pPr algn="ctr"/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553200" y="4445675"/>
            <a:ext cx="1752600" cy="2031325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Subcontractors</a:t>
            </a:r>
          </a:p>
          <a:p>
            <a:pPr algn="ctr"/>
            <a:r>
              <a:rPr lang="en-US" dirty="0" smtClean="0"/>
              <a:t>Suppliers</a:t>
            </a:r>
          </a:p>
          <a:p>
            <a:pPr algn="ctr"/>
            <a:r>
              <a:rPr lang="en-US" dirty="0" smtClean="0"/>
              <a:t>Services </a:t>
            </a:r>
          </a:p>
          <a:p>
            <a:pPr algn="ctr"/>
            <a:r>
              <a:rPr lang="en-US" dirty="0" smtClean="0"/>
              <a:t>Inspectors</a:t>
            </a:r>
          </a:p>
          <a:p>
            <a:pPr algn="ctr"/>
            <a:r>
              <a:rPr lang="en-US" dirty="0" smtClean="0"/>
              <a:t>Construction</a:t>
            </a:r>
          </a:p>
          <a:p>
            <a:pPr algn="ctr"/>
            <a:r>
              <a:rPr lang="en-US" dirty="0" smtClean="0"/>
              <a:t>Labors</a:t>
            </a:r>
          </a:p>
          <a:p>
            <a:pPr algn="ctr"/>
            <a:r>
              <a:rPr lang="en-US" dirty="0" smtClean="0"/>
              <a:t>Equipment</a:t>
            </a:r>
            <a:endParaRPr lang="en-US" dirty="0"/>
          </a:p>
        </p:txBody>
      </p:sp>
      <p:cxnSp>
        <p:nvCxnSpPr>
          <p:cNvPr id="105" name="Straight Connector 104"/>
          <p:cNvCxnSpPr>
            <a:endCxn id="48" idx="0"/>
          </p:cNvCxnSpPr>
          <p:nvPr/>
        </p:nvCxnSpPr>
        <p:spPr>
          <a:xfrm>
            <a:off x="4852297" y="3336333"/>
            <a:ext cx="0" cy="3489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330906" y="4343400"/>
            <a:ext cx="7088330" cy="2207138"/>
          </a:xfrm>
          <a:prstGeom prst="rect">
            <a:avLst/>
          </a:prstGeom>
          <a:solidFill>
            <a:srgbClr val="99FF9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-228600" y="5269468"/>
            <a:ext cx="2019277" cy="369332"/>
          </a:xfrm>
          <a:prstGeom prst="rect">
            <a:avLst/>
          </a:prstGeom>
          <a:ln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Local Jobs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28600" y="2827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Partnership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228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Local Investment, Jobs, business, development, community wealth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2827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partnership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990600" y="1866900"/>
            <a:ext cx="4038600" cy="240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Partner: Corvias Solutions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Construction: 3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years to retrofit 2,000 acres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prstClr val="black"/>
                </a:solidFill>
              </a:rPr>
              <a:t>Maintenance: 30 years to maintain 2,000 acres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r="19026"/>
          <a:stretch/>
        </p:blipFill>
        <p:spPr bwMode="auto">
          <a:xfrm>
            <a:off x="4953000" y="1752600"/>
            <a:ext cx="3231107" cy="254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1"/>
          <p:cNvSpPr txBox="1">
            <a:spLocks/>
          </p:cNvSpPr>
          <p:nvPr/>
        </p:nvSpPr>
        <p:spPr>
          <a:xfrm>
            <a:off x="990600" y="4014148"/>
            <a:ext cx="8382000" cy="3377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</a:rPr>
              <a:t>Manage $100M in contracting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Paid up to 10% fee if performance goals are met:</a:t>
            </a:r>
          </a:p>
          <a:p>
            <a:pPr marL="1257300" lvl="2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Time, budget, procurement targets, business development</a:t>
            </a:r>
          </a:p>
          <a:p>
            <a:pPr marL="1257300" lvl="2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Ramps up to 40% County-based spending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prstClr val="black"/>
                </a:solidFill>
              </a:rPr>
              <a:t>Will “race” to 2000 acres vs DoE Capital Projects team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03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Chesapeake bay watershed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Prince george’s county, Maryland</a:t>
            </a:r>
          </a:p>
        </p:txBody>
      </p:sp>
      <p:pic>
        <p:nvPicPr>
          <p:cNvPr id="2050" name="Picture 2" descr="http://montpelieronline.org/wp-content/uploads/2007/09/RegMuniMap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92313"/>
            <a:ext cx="33337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409" y="1630501"/>
            <a:ext cx="426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Population: 900,000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500 square miles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Urban, Suburban, Rural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Three major rivers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Birthplace of Low Impact Development (LID)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Neighborhood pollution increasing</a:t>
            </a:r>
            <a:endParaRPr lang="en-US" altLang="en-US" sz="36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Must address Polluted Runoff</a:t>
            </a:r>
          </a:p>
        </p:txBody>
      </p:sp>
      <p:pic>
        <p:nvPicPr>
          <p:cNvPr id="1026" name="Picture 2" descr="http://professorsak.com/wp-content/uploads/2013/07/seagull-mayhem-with-garbage-ba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31630"/>
          <a:stretch/>
        </p:blipFill>
        <p:spPr bwMode="auto">
          <a:xfrm>
            <a:off x="381000" y="1630509"/>
            <a:ext cx="3482236" cy="26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algreen.com/images/products/Oil%20Stains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74" y="1597527"/>
            <a:ext cx="3105599" cy="23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verpatch.com/wp-content/uploads/2011/09/oilSpo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90" y="3733800"/>
            <a:ext cx="3308750" cy="21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eorgeschils.com/wdp/wp-content/uploads/2010/05/DSC7649_1695_george-schi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668474" cy="24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6"/>
          <a:stretch/>
        </p:blipFill>
        <p:spPr>
          <a:xfrm>
            <a:off x="3276600" y="3813487"/>
            <a:ext cx="3364361" cy="1915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364" y="5334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Neighborhood pollution increasing</a:t>
            </a:r>
            <a:endParaRPr lang="en-US" altLang="en-US" sz="36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Must address Polluted Runoff</a:t>
            </a:r>
          </a:p>
        </p:txBody>
      </p:sp>
      <p:pic>
        <p:nvPicPr>
          <p:cNvPr id="8" name="Picture 4" descr="http://i.ytimg.com/vi/2wtLsQu5f38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2" y="1844764"/>
            <a:ext cx="3881894" cy="2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57" y="3249234"/>
            <a:ext cx="249555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New clean water act mandates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Must address Polluted Runoff</a:t>
            </a:r>
          </a:p>
        </p:txBody>
      </p:sp>
      <p:pic>
        <p:nvPicPr>
          <p:cNvPr id="3" name="Picture 2" descr="http://switchboard.nrdc.org/blogs/jdevine/media/looking%20toward%20colmar%20ma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" y="1635639"/>
            <a:ext cx="4076700" cy="30595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stainablecitiescollective.com/sites/sustainablecitiescollective.com/files/imagepicker/143828/Istanbul%20Bosphorus%20Trash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4703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through retrofits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Permeable pavement</a:t>
            </a:r>
          </a:p>
        </p:txBody>
      </p:sp>
      <p:pic>
        <p:nvPicPr>
          <p:cNvPr id="7170" name="Picture 2" descr="http://dcplanning.org/kiosk/images/stories/page%20images/bio_gard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58740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through retrofits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bioswales</a:t>
            </a:r>
          </a:p>
        </p:txBody>
      </p:sp>
      <p:pic>
        <p:nvPicPr>
          <p:cNvPr id="4100" name="Picture 4" descr="http://ecosrq.com/bioswale%20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2600"/>
            <a:ext cx="3988034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ornellplantations.org/sites/default/files/images/0657_11_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03" y="3907802"/>
            <a:ext cx="3282297" cy="21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designspongecom.c.presscdn.com/wp-content/uploads/2009/11/jb05.03_stormdrain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17993"/>
            <a:ext cx="3070963" cy="23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through retrofits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Permeable pavement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7" y="1752600"/>
            <a:ext cx="4667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gazette.net/storyimage/PN/20111216/NEWS/712169487/EP/1/1/EP-712169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8987"/>
            <a:ext cx="35467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364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Clean water through retrofits</a:t>
            </a:r>
            <a:endParaRPr lang="en-US" altLang="en-US" sz="2400" cap="all" dirty="0" smtClean="0">
              <a:solidFill>
                <a:srgbClr val="1F497D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400" cap="all" dirty="0" smtClean="0">
                <a:solidFill>
                  <a:srgbClr val="1F497D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Permeable pavers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52" t="20802" r="3468" b="31856"/>
          <a:stretch/>
        </p:blipFill>
        <p:spPr bwMode="auto">
          <a:xfrm>
            <a:off x="3785197" y="4114800"/>
            <a:ext cx="5000767" cy="192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landscapeonline.com/research/lcn/2005/09/img/Permeable%20Pavers/Permeable-Pavers-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574731" cy="2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stviewconcrete.com/user/files/hanover_pavers/permeable/4x9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45979"/>
            <a:ext cx="2639345" cy="18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283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Prince George’s County, Maryland Clean Water Partnership  Stormwater P3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George’s County, Maryland Clean Water Partnership  Stormwater P3 Program</dc:title>
  <dc:creator>Administrator</dc:creator>
  <cp:lastModifiedBy>Administrator</cp:lastModifiedBy>
  <cp:revision>2</cp:revision>
  <dcterms:created xsi:type="dcterms:W3CDTF">2015-06-10T10:58:49Z</dcterms:created>
  <dcterms:modified xsi:type="dcterms:W3CDTF">2015-06-10T15:51:48Z</dcterms:modified>
</cp:coreProperties>
</file>