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s/slide22.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s/slide20.xml" ContentType="application/vnd.openxmlformats-officedocument.presentationml.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79" r:id="rId5"/>
    <p:sldId id="262" r:id="rId6"/>
    <p:sldId id="274" r:id="rId7"/>
    <p:sldId id="277" r:id="rId8"/>
    <p:sldId id="278" r:id="rId9"/>
    <p:sldId id="276" r:id="rId10"/>
    <p:sldId id="275" r:id="rId11"/>
    <p:sldId id="280" r:id="rId12"/>
    <p:sldId id="273" r:id="rId13"/>
    <p:sldId id="272" r:id="rId14"/>
    <p:sldId id="269" r:id="rId15"/>
    <p:sldId id="270" r:id="rId16"/>
    <p:sldId id="271" r:id="rId17"/>
    <p:sldId id="268" r:id="rId18"/>
    <p:sldId id="266" r:id="rId19"/>
    <p:sldId id="267" r:id="rId20"/>
    <p:sldId id="263" r:id="rId21"/>
    <p:sldId id="264" r:id="rId22"/>
    <p:sldId id="265" r:id="rId23"/>
    <p:sldId id="281"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8" d="100"/>
          <a:sy n="98" d="100"/>
        </p:scale>
        <p:origin x="-64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326546-978C-5F4A-8E4B-EBFF6E0909C1}" type="datetimeFigureOut">
              <a:rPr lang="en-US" smtClean="0"/>
              <a:pPr/>
              <a:t>6/10/15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326546-978C-5F4A-8E4B-EBFF6E0909C1}" type="datetimeFigureOut">
              <a:rPr lang="en-US" smtClean="0"/>
              <a:pPr/>
              <a:t>6/10/15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326546-978C-5F4A-8E4B-EBFF6E0909C1}" type="datetimeFigureOut">
              <a:rPr lang="en-US" smtClean="0"/>
              <a:pPr/>
              <a:t>6/10/15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326546-978C-5F4A-8E4B-EBFF6E0909C1}" type="datetimeFigureOut">
              <a:rPr lang="en-US" smtClean="0"/>
              <a:pPr/>
              <a:t>6/10/15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326546-978C-5F4A-8E4B-EBFF6E0909C1}" type="datetimeFigureOut">
              <a:rPr lang="en-US" smtClean="0"/>
              <a:pPr/>
              <a:t>6/10/15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326546-978C-5F4A-8E4B-EBFF6E0909C1}" type="datetimeFigureOut">
              <a:rPr lang="en-US" smtClean="0"/>
              <a:pPr/>
              <a:t>6/10/15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326546-978C-5F4A-8E4B-EBFF6E0909C1}" type="datetimeFigureOut">
              <a:rPr lang="en-US" smtClean="0"/>
              <a:pPr/>
              <a:t>6/10/15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326546-978C-5F4A-8E4B-EBFF6E0909C1}" type="datetimeFigureOut">
              <a:rPr lang="en-US" smtClean="0"/>
              <a:pPr/>
              <a:t>6/10/15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326546-978C-5F4A-8E4B-EBFF6E0909C1}" type="datetimeFigureOut">
              <a:rPr lang="en-US" smtClean="0"/>
              <a:pPr/>
              <a:t>6/10/15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326546-978C-5F4A-8E4B-EBFF6E0909C1}" type="datetimeFigureOut">
              <a:rPr lang="en-US" smtClean="0"/>
              <a:pPr/>
              <a:t>6/10/15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326546-978C-5F4A-8E4B-EBFF6E0909C1}" type="datetimeFigureOut">
              <a:rPr lang="en-US" smtClean="0"/>
              <a:pPr/>
              <a:t>6/10/15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1591E-9CF9-414B-A9EA-2EAD727260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326546-978C-5F4A-8E4B-EBFF6E0909C1}" type="datetimeFigureOut">
              <a:rPr lang="en-US" smtClean="0"/>
              <a:pPr/>
              <a:t>6/10/15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E1591E-9CF9-414B-A9EA-2EAD727260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ira@greentrack.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14385"/>
            <a:ext cx="7772400" cy="2486065"/>
          </a:xfrm>
        </p:spPr>
        <p:txBody>
          <a:bodyPr>
            <a:normAutofit/>
          </a:bodyPr>
          <a:lstStyle/>
          <a:p>
            <a:r>
              <a:rPr lang="en-US" dirty="0" smtClean="0"/>
              <a:t>Public-Private Partnerships </a:t>
            </a:r>
            <a:br>
              <a:rPr lang="en-US" dirty="0" smtClean="0"/>
            </a:br>
            <a:r>
              <a:rPr lang="en-US" dirty="0" smtClean="0"/>
              <a:t>to Advance</a:t>
            </a:r>
            <a:br>
              <a:rPr lang="en-US" dirty="0" smtClean="0"/>
            </a:br>
            <a:r>
              <a:rPr lang="en-US" dirty="0" smtClean="0"/>
              <a:t>Sustainability &amp; Resilience</a:t>
            </a:r>
            <a:endParaRPr lang="en-US" dirty="0"/>
          </a:p>
        </p:txBody>
      </p:sp>
      <p:sp>
        <p:nvSpPr>
          <p:cNvPr id="3" name="Subtitle 2"/>
          <p:cNvSpPr>
            <a:spLocks noGrp="1"/>
          </p:cNvSpPr>
          <p:nvPr>
            <p:ph type="subTitle" idx="1"/>
          </p:nvPr>
        </p:nvSpPr>
        <p:spPr/>
        <p:txBody>
          <a:bodyPr/>
          <a:lstStyle/>
          <a:p>
            <a:r>
              <a:rPr lang="en-US" dirty="0" smtClean="0"/>
              <a:t>Ira Feldman</a:t>
            </a:r>
          </a:p>
          <a:p>
            <a:r>
              <a:rPr lang="en-US" dirty="0" err="1"/>
              <a:t>g</a:t>
            </a:r>
            <a:r>
              <a:rPr lang="en-US" dirty="0" err="1" smtClean="0"/>
              <a:t>reentrack</a:t>
            </a:r>
            <a:r>
              <a:rPr lang="en-US" dirty="0" smtClean="0"/>
              <a:t> strategies</a:t>
            </a:r>
          </a:p>
          <a:p>
            <a:r>
              <a:rPr lang="en-US" dirty="0" smtClean="0"/>
              <a:t>June 10, 2015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 II Partnerships</a:t>
            </a:r>
            <a:endParaRPr lang="en-US" dirty="0"/>
          </a:p>
        </p:txBody>
      </p:sp>
      <p:sp>
        <p:nvSpPr>
          <p:cNvPr id="3" name="Content Placeholder 2"/>
          <p:cNvSpPr>
            <a:spLocks noGrp="1"/>
          </p:cNvSpPr>
          <p:nvPr>
            <p:ph idx="1"/>
          </p:nvPr>
        </p:nvSpPr>
        <p:spPr/>
        <p:txBody>
          <a:bodyPr>
            <a:normAutofit/>
          </a:bodyPr>
          <a:lstStyle/>
          <a:p>
            <a:pPr>
              <a:buNone/>
            </a:pPr>
            <a:r>
              <a:rPr lang="en-US" dirty="0">
                <a:cs typeface="Calibri"/>
              </a:rPr>
              <a:t>Impact of Type II Partnerships from WSSD (2002) </a:t>
            </a:r>
            <a:br>
              <a:rPr lang="en-US" dirty="0">
                <a:cs typeface="Calibri"/>
              </a:rPr>
            </a:br>
            <a:r>
              <a:rPr lang="en-US" dirty="0">
                <a:cs typeface="Calibri"/>
              </a:rPr>
              <a:t>until Rio+20 (2012</a:t>
            </a:r>
            <a:r>
              <a:rPr lang="en-US" dirty="0" smtClean="0">
                <a:cs typeface="Calibri"/>
              </a:rPr>
              <a:t>):</a:t>
            </a:r>
          </a:p>
          <a:p>
            <a:r>
              <a:rPr lang="en-US" dirty="0" smtClean="0">
                <a:cs typeface="Calibri"/>
              </a:rPr>
              <a:t>Several </a:t>
            </a:r>
            <a:r>
              <a:rPr lang="en-US" dirty="0">
                <a:cs typeface="Calibri"/>
              </a:rPr>
              <a:t>lists purporting to track “partnerships”</a:t>
            </a:r>
          </a:p>
          <a:p>
            <a:r>
              <a:rPr lang="en-US" dirty="0">
                <a:cs typeface="Calibri"/>
              </a:rPr>
              <a:t>Incomplete, inconsistent metrics of success</a:t>
            </a:r>
          </a:p>
          <a:p>
            <a:r>
              <a:rPr lang="en-US" dirty="0">
                <a:cs typeface="Calibri"/>
              </a:rPr>
              <a:t>Many anecdotal stories, some report robust partnerships between E-NGOs and </a:t>
            </a:r>
            <a:r>
              <a:rPr lang="en-US" dirty="0" err="1">
                <a:cs typeface="Calibri"/>
              </a:rPr>
              <a:t>corporates</a:t>
            </a:r>
            <a:r>
              <a:rPr lang="en-US" dirty="0">
                <a:cs typeface="Calibri"/>
              </a:rPr>
              <a:t>, but also some describe “</a:t>
            </a:r>
            <a:r>
              <a:rPr lang="en-US" dirty="0" err="1">
                <a:cs typeface="Calibri"/>
              </a:rPr>
              <a:t>greenwashing</a:t>
            </a:r>
            <a:r>
              <a:rPr lang="en-US" dirty="0">
                <a:cs typeface="Calibri"/>
              </a:rPr>
              <a:t>”</a:t>
            </a:r>
            <a:endParaRPr lang="en-US" dirty="0" smtClean="0">
              <a:cs typeface="Calibri"/>
            </a:endParaRPr>
          </a:p>
          <a:p>
            <a:pPr>
              <a:buNone/>
            </a:pPr>
            <a:endParaRPr lang="en-US" dirty="0" smtClean="0">
              <a:cs typeface="Calibri"/>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Post-2015 Development Agenda</a:t>
            </a:r>
            <a:endParaRPr lang="en-US" dirty="0"/>
          </a:p>
        </p:txBody>
      </p:sp>
      <p:sp>
        <p:nvSpPr>
          <p:cNvPr id="3" name="Content Placeholder 2"/>
          <p:cNvSpPr>
            <a:spLocks noGrp="1"/>
          </p:cNvSpPr>
          <p:nvPr>
            <p:ph idx="1"/>
          </p:nvPr>
        </p:nvSpPr>
        <p:spPr/>
        <p:txBody>
          <a:bodyPr/>
          <a:lstStyle/>
          <a:p>
            <a:pPr>
              <a:buNone/>
            </a:pPr>
            <a:r>
              <a:rPr lang="en-US" dirty="0" smtClean="0"/>
              <a:t>Components of the process:</a:t>
            </a:r>
          </a:p>
          <a:p>
            <a:r>
              <a:rPr lang="en-US" dirty="0" smtClean="0"/>
              <a:t>Sustainable Development Goals (</a:t>
            </a:r>
            <a:r>
              <a:rPr lang="en-US" dirty="0" err="1" smtClean="0"/>
              <a:t>SDGs</a:t>
            </a:r>
            <a:r>
              <a:rPr lang="en-US" dirty="0" smtClean="0"/>
              <a:t>)</a:t>
            </a:r>
          </a:p>
          <a:p>
            <a:pPr lvl="1"/>
            <a:r>
              <a:rPr lang="en-US" dirty="0" smtClean="0"/>
              <a:t>Partnerships White Paper (2015)</a:t>
            </a:r>
          </a:p>
          <a:p>
            <a:r>
              <a:rPr lang="en-US" dirty="0" smtClean="0"/>
              <a:t>Financing for Development (</a:t>
            </a:r>
            <a:r>
              <a:rPr lang="en-US" dirty="0" err="1" smtClean="0"/>
              <a:t>FfD</a:t>
            </a:r>
            <a:r>
              <a:rPr lang="en-US" dirty="0" smtClean="0"/>
              <a:t>)</a:t>
            </a:r>
          </a:p>
          <a:p>
            <a:pPr lvl="1"/>
            <a:r>
              <a:rPr lang="en-US" dirty="0" smtClean="0"/>
              <a:t>“blended finance”</a:t>
            </a:r>
          </a:p>
          <a:p>
            <a:r>
              <a:rPr lang="en-US" dirty="0" smtClean="0"/>
              <a:t>Metrics and Indicators (2016)</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confluence of thinking</a:t>
            </a:r>
            <a:endParaRPr lang="en-US" dirty="0"/>
          </a:p>
        </p:txBody>
      </p:sp>
      <p:sp>
        <p:nvSpPr>
          <p:cNvPr id="3" name="Content Placeholder 2"/>
          <p:cNvSpPr>
            <a:spLocks noGrp="1"/>
          </p:cNvSpPr>
          <p:nvPr>
            <p:ph idx="1"/>
          </p:nvPr>
        </p:nvSpPr>
        <p:spPr/>
        <p:txBody>
          <a:bodyPr/>
          <a:lstStyle/>
          <a:p>
            <a:r>
              <a:rPr lang="en-US" dirty="0">
                <a:cs typeface="Calibri"/>
              </a:rPr>
              <a:t>Business must be part of the solution</a:t>
            </a:r>
          </a:p>
          <a:p>
            <a:r>
              <a:rPr lang="en-US" dirty="0">
                <a:cs typeface="Calibri"/>
              </a:rPr>
              <a:t>Government need not always be the lead</a:t>
            </a:r>
          </a:p>
          <a:p>
            <a:r>
              <a:rPr lang="en-US" dirty="0">
                <a:cs typeface="Calibri"/>
              </a:rPr>
              <a:t>Multi-stakeholder approaches add value and legitimacy</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c</a:t>
            </a:r>
            <a:r>
              <a:rPr lang="en-US" dirty="0" smtClean="0"/>
              <a:t>ontinuing </a:t>
            </a:r>
            <a:r>
              <a:rPr lang="en-US" dirty="0" smtClean="0"/>
              <a:t>challenges</a:t>
            </a:r>
            <a:endParaRPr lang="en-US" dirty="0"/>
          </a:p>
        </p:txBody>
      </p:sp>
      <p:sp>
        <p:nvSpPr>
          <p:cNvPr id="3" name="Content Placeholder 2"/>
          <p:cNvSpPr>
            <a:spLocks noGrp="1"/>
          </p:cNvSpPr>
          <p:nvPr>
            <p:ph idx="1"/>
          </p:nvPr>
        </p:nvSpPr>
        <p:spPr/>
        <p:txBody>
          <a:bodyPr/>
          <a:lstStyle/>
          <a:p>
            <a:r>
              <a:rPr lang="en-US" dirty="0"/>
              <a:t>The “rules of the game” have not yet been defined</a:t>
            </a:r>
          </a:p>
          <a:p>
            <a:r>
              <a:rPr lang="en-US" dirty="0"/>
              <a:t>The</a:t>
            </a:r>
            <a:r>
              <a:rPr lang="en-US" dirty="0" smtClean="0"/>
              <a:t> several </a:t>
            </a:r>
            <a:r>
              <a:rPr lang="en-US" dirty="0"/>
              <a:t>“communities of practice” are not yet fully aware of the need to merge their approaches</a:t>
            </a:r>
          </a:p>
          <a:p>
            <a:r>
              <a:rPr lang="en-US" dirty="0"/>
              <a:t>A challenging interdisciplinary mix – law, finance, development, etc.</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cs typeface="Calibri"/>
              </a:rPr>
              <a:t>Sardonis</a:t>
            </a:r>
            <a:r>
              <a:rPr lang="en-US" dirty="0">
                <a:cs typeface="Calibri"/>
              </a:rPr>
              <a:t> (2013)</a:t>
            </a:r>
            <a:endParaRPr lang="en-US" dirty="0"/>
          </a:p>
        </p:txBody>
      </p:sp>
      <p:sp>
        <p:nvSpPr>
          <p:cNvPr id="3" name="Content Placeholder 2"/>
          <p:cNvSpPr>
            <a:spLocks noGrp="1"/>
          </p:cNvSpPr>
          <p:nvPr>
            <p:ph idx="1"/>
          </p:nvPr>
        </p:nvSpPr>
        <p:spPr/>
        <p:txBody>
          <a:bodyPr>
            <a:normAutofit/>
          </a:bodyPr>
          <a:lstStyle/>
          <a:p>
            <a:r>
              <a:rPr lang="en-US" i="1" dirty="0">
                <a:cs typeface="Calibri"/>
              </a:rPr>
              <a:t>Environmental public-private partnerships have grown tremendously in recent years and the public-private partnership (PPP) model has significant </a:t>
            </a:r>
            <a:r>
              <a:rPr lang="en-US" i="1" dirty="0" smtClean="0">
                <a:cs typeface="Calibri"/>
              </a:rPr>
              <a:t>potential…</a:t>
            </a:r>
          </a:p>
          <a:p>
            <a:r>
              <a:rPr lang="en-US" i="1" dirty="0">
                <a:cs typeface="Calibri"/>
              </a:rPr>
              <a:t> However, </a:t>
            </a:r>
            <a:r>
              <a:rPr lang="en-US" b="1" i="1" dirty="0">
                <a:cs typeface="Calibri"/>
              </a:rPr>
              <a:t>no established framework </a:t>
            </a:r>
            <a:r>
              <a:rPr lang="en-US" i="1" dirty="0">
                <a:cs typeface="Calibri"/>
              </a:rPr>
              <a:t>exists for evaluating environmental public-private partnerships or determining if the partnerships are successful.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cs typeface="Calibri"/>
              </a:rPr>
              <a:t>Saussier</a:t>
            </a:r>
            <a:r>
              <a:rPr lang="en-US" dirty="0">
                <a:cs typeface="Calibri"/>
              </a:rPr>
              <a:t> </a:t>
            </a:r>
            <a:r>
              <a:rPr lang="en-US" dirty="0" smtClean="0">
                <a:cs typeface="Calibri"/>
              </a:rPr>
              <a:t>(2012</a:t>
            </a:r>
            <a:r>
              <a:rPr lang="en-US" dirty="0">
                <a:cs typeface="Calibri"/>
              </a:rPr>
              <a:t>)</a:t>
            </a:r>
            <a:endParaRPr lang="en-US" dirty="0"/>
          </a:p>
        </p:txBody>
      </p:sp>
      <p:sp>
        <p:nvSpPr>
          <p:cNvPr id="3" name="Content Placeholder 2"/>
          <p:cNvSpPr>
            <a:spLocks noGrp="1"/>
          </p:cNvSpPr>
          <p:nvPr>
            <p:ph idx="1"/>
          </p:nvPr>
        </p:nvSpPr>
        <p:spPr/>
        <p:txBody>
          <a:bodyPr>
            <a:normAutofit lnSpcReduction="10000"/>
          </a:bodyPr>
          <a:lstStyle/>
          <a:p>
            <a:r>
              <a:rPr lang="en-US" dirty="0">
                <a:cs typeface="Calibri"/>
              </a:rPr>
              <a:t>There is no clear definition of PPP’s (OECD 2008)</a:t>
            </a:r>
          </a:p>
          <a:p>
            <a:r>
              <a:rPr lang="en-US" dirty="0">
                <a:cs typeface="Calibri"/>
              </a:rPr>
              <a:t>The term “PPP” covers a range of different structure where the private sector delivers a public project or service.</a:t>
            </a:r>
          </a:p>
          <a:p>
            <a:r>
              <a:rPr lang="en-US" dirty="0">
                <a:cs typeface="Calibri"/>
              </a:rPr>
              <a:t>Projects are more affordable, because payments are spread all over the length of the project</a:t>
            </a:r>
          </a:p>
          <a:p>
            <a:r>
              <a:rPr lang="en-US" dirty="0">
                <a:cs typeface="Calibri"/>
              </a:rPr>
              <a:t>PPP’s maximize the use of private sector skills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cs typeface="Calibri"/>
              </a:rPr>
              <a:t>Saussier</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cs typeface="Calibri"/>
              </a:rPr>
              <a:t>“</a:t>
            </a:r>
            <a:r>
              <a:rPr lang="en-US" dirty="0">
                <a:cs typeface="Calibri"/>
              </a:rPr>
              <a:t>PPP’s are associated with both promises and </a:t>
            </a:r>
            <a:r>
              <a:rPr lang="en-US" dirty="0" smtClean="0">
                <a:cs typeface="Calibri"/>
              </a:rPr>
              <a:t>failures…”</a:t>
            </a:r>
          </a:p>
          <a:p>
            <a:pPr>
              <a:buNone/>
            </a:pPr>
            <a:r>
              <a:rPr lang="en-US" dirty="0" smtClean="0">
                <a:cs typeface="Calibri"/>
              </a:rPr>
              <a:t>Different </a:t>
            </a:r>
            <a:r>
              <a:rPr lang="en-US" dirty="0">
                <a:cs typeface="Calibri"/>
              </a:rPr>
              <a:t>types of PPP’s have their own advantages and </a:t>
            </a:r>
            <a:r>
              <a:rPr lang="en-US" dirty="0" smtClean="0">
                <a:cs typeface="Calibri"/>
              </a:rPr>
              <a:t>drawbacks:</a:t>
            </a:r>
          </a:p>
          <a:p>
            <a:r>
              <a:rPr lang="en-US" dirty="0">
                <a:cs typeface="Calibri"/>
              </a:rPr>
              <a:t>Difficulties to enforce (incomplete) contractual agreements</a:t>
            </a:r>
          </a:p>
          <a:p>
            <a:r>
              <a:rPr lang="en-US" dirty="0">
                <a:cs typeface="Calibri"/>
              </a:rPr>
              <a:t>Disconnection between price and costs over time</a:t>
            </a:r>
          </a:p>
          <a:p>
            <a:r>
              <a:rPr lang="en-US" dirty="0">
                <a:cs typeface="Calibri"/>
              </a:rPr>
              <a:t>Non-verifiable dimensions of the contract</a:t>
            </a:r>
          </a:p>
          <a:p>
            <a:r>
              <a:rPr lang="en-US" dirty="0">
                <a:cs typeface="Calibri"/>
              </a:rPr>
              <a:t>Opportunistic behaviors might arise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Calibri"/>
              </a:rPr>
              <a:t>World Bank Institute (2012)</a:t>
            </a:r>
            <a:endParaRPr lang="en-US" dirty="0"/>
          </a:p>
        </p:txBody>
      </p:sp>
      <p:sp>
        <p:nvSpPr>
          <p:cNvPr id="3" name="Content Placeholder 2"/>
          <p:cNvSpPr>
            <a:spLocks noGrp="1"/>
          </p:cNvSpPr>
          <p:nvPr>
            <p:ph idx="1"/>
          </p:nvPr>
        </p:nvSpPr>
        <p:spPr/>
        <p:txBody>
          <a:bodyPr/>
          <a:lstStyle/>
          <a:p>
            <a:r>
              <a:rPr lang="en-US" i="1" dirty="0"/>
              <a:t>“Our vision is to provide governments, PPP policy makers and practitioners, parliamentarians, local governments, civil society organizations, banks, private sector developers, and users of infrastructure services with the necessary skills and expertise to properly design and implement PPP’s.</a:t>
            </a:r>
            <a:r>
              <a:rPr lang="en-US" sz="2800" i="1" dirty="0" smtClean="0"/>
              <a: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cs typeface="Calibri"/>
              </a:rPr>
              <a:t>World Bank Institute </a:t>
            </a:r>
            <a:endParaRPr lang="en-US" dirty="0"/>
          </a:p>
        </p:txBody>
      </p:sp>
      <p:sp>
        <p:nvSpPr>
          <p:cNvPr id="3" name="Content Placeholder 2"/>
          <p:cNvSpPr>
            <a:spLocks noGrp="1"/>
          </p:cNvSpPr>
          <p:nvPr>
            <p:ph idx="1"/>
          </p:nvPr>
        </p:nvSpPr>
        <p:spPr/>
        <p:txBody>
          <a:bodyPr/>
          <a:lstStyle/>
          <a:p>
            <a:r>
              <a:rPr lang="en-US" dirty="0">
                <a:cs typeface="Calibri"/>
              </a:rPr>
              <a:t>“PPP’s can mobilize additional sources of funding and financing for infrastructure—important at a time of financial austerity, help improve project selection by subjecting them to the market test of attracting private finance, and ensure planning for the adequate maintenance of assets.”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cs typeface="Calibri"/>
              </a:rPr>
              <a:t>World Bank Institute </a:t>
            </a:r>
            <a:endParaRPr lang="en-US" dirty="0"/>
          </a:p>
        </p:txBody>
      </p:sp>
      <p:sp>
        <p:nvSpPr>
          <p:cNvPr id="3" name="Content Placeholder 2"/>
          <p:cNvSpPr>
            <a:spLocks noGrp="1"/>
          </p:cNvSpPr>
          <p:nvPr>
            <p:ph idx="1"/>
          </p:nvPr>
        </p:nvSpPr>
        <p:spPr/>
        <p:txBody>
          <a:bodyPr/>
          <a:lstStyle/>
          <a:p>
            <a:r>
              <a:rPr lang="en-US" dirty="0">
                <a:cs typeface="Calibri"/>
              </a:rPr>
              <a:t>“PPP’s are not a panacea. Governments need new skills to implement them properly. Without these skills, policymakers risk selecting the wrong projects to be PPP’s, they may not design them correctly, end up bearing too many costs or risks, and they may not regulate them properly.”</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a:t>
            </a:r>
            <a:endParaRPr lang="en-US" dirty="0"/>
          </a:p>
        </p:txBody>
      </p:sp>
      <p:sp>
        <p:nvSpPr>
          <p:cNvPr id="3" name="Content Placeholder 2"/>
          <p:cNvSpPr>
            <a:spLocks noGrp="1"/>
          </p:cNvSpPr>
          <p:nvPr>
            <p:ph idx="1"/>
          </p:nvPr>
        </p:nvSpPr>
        <p:spPr/>
        <p:txBody>
          <a:bodyPr/>
          <a:lstStyle/>
          <a:p>
            <a:r>
              <a:rPr lang="en-US" dirty="0" smtClean="0"/>
              <a:t>Environmental Law Institute</a:t>
            </a:r>
          </a:p>
          <a:p>
            <a:r>
              <a:rPr lang="en-US" dirty="0" smtClean="0"/>
              <a:t>American Bar Association, Government &amp; Private Sector Innovations (GPSI) Committee</a:t>
            </a:r>
          </a:p>
          <a:p>
            <a:r>
              <a:rPr lang="en-US" dirty="0" smtClean="0"/>
              <a:t>Environmental Section of the Maryland State Bar Association</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Calibri"/>
              </a:rPr>
              <a:t>Meister: Resilience in Action (2013) </a:t>
            </a:r>
            <a:endParaRPr lang="en-US" dirty="0"/>
          </a:p>
        </p:txBody>
      </p:sp>
      <p:sp>
        <p:nvSpPr>
          <p:cNvPr id="3" name="Content Placeholder 2"/>
          <p:cNvSpPr>
            <a:spLocks noGrp="1"/>
          </p:cNvSpPr>
          <p:nvPr>
            <p:ph idx="1"/>
          </p:nvPr>
        </p:nvSpPr>
        <p:spPr/>
        <p:txBody>
          <a:bodyPr>
            <a:normAutofit fontScale="92500" lnSpcReduction="10000"/>
          </a:bodyPr>
          <a:lstStyle/>
          <a:p>
            <a:r>
              <a:rPr lang="en-US" dirty="0">
                <a:cs typeface="Calibri"/>
              </a:rPr>
              <a:t>“Adaptation to climate change” as a subset of sustainable development activities</a:t>
            </a:r>
          </a:p>
          <a:p>
            <a:r>
              <a:rPr lang="en-US" dirty="0">
                <a:cs typeface="Calibri"/>
              </a:rPr>
              <a:t>Report summarizes lessons learned from over 100 public-private collaborations around the world</a:t>
            </a:r>
          </a:p>
          <a:p>
            <a:pPr>
              <a:buNone/>
            </a:pPr>
            <a:endParaRPr lang="en-US" dirty="0">
              <a:cs typeface="Calibri"/>
            </a:endParaRPr>
          </a:p>
          <a:p>
            <a:r>
              <a:rPr lang="en-US" i="1" dirty="0">
                <a:cs typeface="Calibri"/>
              </a:rPr>
              <a:t>“New forms of formal and informal partnerships between government and business are emerging which overcome traditional market barriers to deliver resilience-building solutions.”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Calibri"/>
              </a:rPr>
              <a:t>Meister: Resilience in Action (2013) </a:t>
            </a:r>
            <a:endParaRPr lang="en-US" dirty="0"/>
          </a:p>
        </p:txBody>
      </p:sp>
      <p:sp>
        <p:nvSpPr>
          <p:cNvPr id="3" name="Content Placeholder 2"/>
          <p:cNvSpPr>
            <a:spLocks noGrp="1"/>
          </p:cNvSpPr>
          <p:nvPr>
            <p:ph idx="1"/>
          </p:nvPr>
        </p:nvSpPr>
        <p:spPr/>
        <p:txBody>
          <a:bodyPr/>
          <a:lstStyle/>
          <a:p>
            <a:r>
              <a:rPr lang="en-US" dirty="0" smtClean="0"/>
              <a:t>“While PPP’s can offer the potential for greater transparency, they can also be a source of corruption and rent-seeking both during the procurement phase and implementation, </a:t>
            </a:r>
            <a:r>
              <a:rPr lang="en-US" b="1" i="1" dirty="0" smtClean="0"/>
              <a:t>if there is insufficient transparency and governance is weak.</a:t>
            </a:r>
            <a:r>
              <a:rPr lang="en-US" dirty="0" smtClean="0"/>
              <a:t>”</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Calibri"/>
              </a:rPr>
              <a:t>Meister </a:t>
            </a:r>
            <a:r>
              <a:rPr lang="en-US" dirty="0" smtClean="0">
                <a:cs typeface="Calibri"/>
              </a:rPr>
              <a:t>conclusions</a:t>
            </a:r>
            <a:endParaRPr lang="en-US" dirty="0"/>
          </a:p>
        </p:txBody>
      </p:sp>
      <p:sp>
        <p:nvSpPr>
          <p:cNvPr id="3" name="Content Placeholder 2"/>
          <p:cNvSpPr>
            <a:spLocks noGrp="1"/>
          </p:cNvSpPr>
          <p:nvPr>
            <p:ph idx="1"/>
          </p:nvPr>
        </p:nvSpPr>
        <p:spPr/>
        <p:txBody>
          <a:bodyPr>
            <a:normAutofit lnSpcReduction="10000"/>
          </a:bodyPr>
          <a:lstStyle/>
          <a:p>
            <a:r>
              <a:rPr lang="en-US" sz="2800" dirty="0">
                <a:cs typeface="Calibri"/>
              </a:rPr>
              <a:t>“Public-private collaborations offer a strong model that leverages the strengths of both government and business to help meet the growing need for investments in climate and disaster resilience building.”</a:t>
            </a:r>
          </a:p>
          <a:p>
            <a:pPr lvl="1"/>
            <a:r>
              <a:rPr lang="en-US" sz="2400" dirty="0">
                <a:cs typeface="Calibri"/>
              </a:rPr>
              <a:t>“Government policies can help create an enabling environment and …overcome the barriers that would otherwise inhibit private sector action.” </a:t>
            </a:r>
          </a:p>
          <a:p>
            <a:pPr lvl="1"/>
            <a:r>
              <a:rPr lang="en-US" sz="2400" dirty="0">
                <a:cs typeface="Calibri"/>
              </a:rPr>
              <a:t>“Public-private collaborations can …manage risks and unlock opportunities, providing benefits both business and government.”</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a:t>
            </a:r>
            <a:endParaRPr lang="en-US" dirty="0"/>
          </a:p>
        </p:txBody>
      </p:sp>
      <p:sp>
        <p:nvSpPr>
          <p:cNvPr id="3" name="Content Placeholder 2"/>
          <p:cNvSpPr>
            <a:spLocks noGrp="1"/>
          </p:cNvSpPr>
          <p:nvPr>
            <p:ph idx="1"/>
          </p:nvPr>
        </p:nvSpPr>
        <p:spPr/>
        <p:txBody>
          <a:bodyPr/>
          <a:lstStyle/>
          <a:p>
            <a:pPr>
              <a:buNone/>
            </a:pPr>
            <a:r>
              <a:rPr lang="en-US" dirty="0" smtClean="0"/>
              <a:t>Ira Feldman</a:t>
            </a:r>
          </a:p>
          <a:p>
            <a:pPr>
              <a:buNone/>
            </a:pPr>
            <a:r>
              <a:rPr lang="en-US" dirty="0" smtClean="0"/>
              <a:t>president &amp; senior counsel</a:t>
            </a:r>
          </a:p>
          <a:p>
            <a:pPr>
              <a:buNone/>
            </a:pPr>
            <a:r>
              <a:rPr lang="en-US" dirty="0" err="1" smtClean="0"/>
              <a:t>greentrack</a:t>
            </a:r>
            <a:r>
              <a:rPr lang="en-US" dirty="0" smtClean="0"/>
              <a:t> strategies</a:t>
            </a:r>
          </a:p>
          <a:p>
            <a:pPr>
              <a:buNone/>
            </a:pPr>
            <a:r>
              <a:rPr lang="en-US" dirty="0" smtClean="0"/>
              <a:t>202-669-1858</a:t>
            </a:r>
          </a:p>
          <a:p>
            <a:pPr>
              <a:buNone/>
            </a:pPr>
            <a:r>
              <a:rPr lang="en-US" dirty="0" smtClean="0">
                <a:hlinkClick r:id="rId2"/>
              </a:rPr>
              <a:t>ira@greentrack.com</a:t>
            </a:r>
            <a:endParaRPr lang="en-US" dirty="0" smtClean="0"/>
          </a:p>
          <a:p>
            <a:pPr>
              <a:buNone/>
            </a:pPr>
            <a:r>
              <a:rPr lang="en-US" dirty="0" smtClean="0"/>
              <a:t>SKYPE: </a:t>
            </a:r>
            <a:r>
              <a:rPr lang="en-US" dirty="0" err="1" smtClean="0"/>
              <a:t>irafeldman</a:t>
            </a: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R!SE Initiative</a:t>
            </a:r>
          </a:p>
          <a:p>
            <a:r>
              <a:rPr lang="en-US" dirty="0" smtClean="0"/>
              <a:t>Congressional P3 Panel</a:t>
            </a:r>
          </a:p>
          <a:p>
            <a:r>
              <a:rPr lang="en-US" dirty="0" smtClean="0"/>
              <a:t>Prince George’s County P3 Project</a:t>
            </a:r>
          </a:p>
          <a:p>
            <a:r>
              <a:rPr lang="en-US" dirty="0" smtClean="0"/>
              <a:t>Renewable Energy P3s</a:t>
            </a:r>
          </a:p>
          <a:p>
            <a:r>
              <a:rPr lang="en-US" dirty="0" smtClean="0"/>
              <a:t>American Institute of Architects</a:t>
            </a:r>
          </a:p>
          <a:p>
            <a:r>
              <a:rPr lang="en-US" dirty="0" smtClean="0"/>
              <a:t>World Bank Group</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PPP initiatives</a:t>
            </a:r>
            <a:endParaRPr lang="en-US" dirty="0"/>
          </a:p>
        </p:txBody>
      </p:sp>
      <p:sp>
        <p:nvSpPr>
          <p:cNvPr id="3" name="Content Placeholder 2"/>
          <p:cNvSpPr>
            <a:spLocks noGrp="1"/>
          </p:cNvSpPr>
          <p:nvPr>
            <p:ph idx="1"/>
          </p:nvPr>
        </p:nvSpPr>
        <p:spPr/>
        <p:txBody>
          <a:bodyPr/>
          <a:lstStyle/>
          <a:p>
            <a:r>
              <a:rPr lang="en-US" dirty="0" smtClean="0"/>
              <a:t>UNCITRAL (International Trade and Law)</a:t>
            </a:r>
          </a:p>
          <a:p>
            <a:r>
              <a:rPr lang="en-US" dirty="0" smtClean="0"/>
              <a:t>Law, Justice and Development Forum of the World Bank</a:t>
            </a:r>
          </a:p>
          <a:p>
            <a:r>
              <a:rPr lang="en-US" dirty="0" smtClean="0"/>
              <a:t>US Chamber of Commerce (Partnerships and Resilience)</a:t>
            </a:r>
          </a:p>
          <a:p>
            <a:r>
              <a:rPr lang="en-US" dirty="0" smtClean="0"/>
              <a:t>Numerous others…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announcement</a:t>
            </a:r>
            <a:endParaRPr lang="en-US" dirty="0"/>
          </a:p>
        </p:txBody>
      </p:sp>
      <p:sp>
        <p:nvSpPr>
          <p:cNvPr id="3" name="Content Placeholder 2"/>
          <p:cNvSpPr>
            <a:spLocks noGrp="1"/>
          </p:cNvSpPr>
          <p:nvPr>
            <p:ph idx="1"/>
          </p:nvPr>
        </p:nvSpPr>
        <p:spPr/>
        <p:txBody>
          <a:bodyPr/>
          <a:lstStyle/>
          <a:p>
            <a:r>
              <a:rPr lang="en-US" b="1" i="1" dirty="0"/>
              <a:t>...The post‐WWII development model is now defunct. The new model of investment emphasizes the use of public‐private partnerships (</a:t>
            </a:r>
            <a:r>
              <a:rPr lang="en-US" b="1" i="1" dirty="0" err="1"/>
              <a:t>PPPs</a:t>
            </a:r>
            <a:r>
              <a:rPr lang="en-US" b="1" i="1" dirty="0"/>
              <a:t>), new project preparation facilities, new forms of investor risk protection, and </a:t>
            </a:r>
            <a:r>
              <a:rPr lang="en-US" b="1" i="1" dirty="0" err="1"/>
              <a:t>financialization</a:t>
            </a:r>
            <a:r>
              <a:rPr lang="en-US" b="1" i="1" dirty="0"/>
              <a:t>…</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790482" y="1600200"/>
            <a:ext cx="7896318" cy="4525963"/>
          </a:xfrm>
        </p:spPr>
        <p:txBody>
          <a:bodyPr>
            <a:normAutofit lnSpcReduction="10000"/>
          </a:bodyPr>
          <a:lstStyle/>
          <a:p>
            <a:r>
              <a:rPr lang="en-US" sz="3600" i="1" dirty="0">
                <a:cs typeface="Calibri"/>
              </a:rPr>
              <a:t>“Public Private Partnerships are increasingly viewed as an important vehicle for advancing sustainable </a:t>
            </a:r>
            <a:r>
              <a:rPr lang="en-US" sz="3600" i="1" dirty="0" smtClean="0">
                <a:cs typeface="Calibri"/>
              </a:rPr>
              <a:t>development and resilience…”</a:t>
            </a:r>
            <a:endParaRPr lang="en-US" sz="3600" i="1" dirty="0">
              <a:cs typeface="Calibri"/>
            </a:endParaRPr>
          </a:p>
          <a:p>
            <a:pPr>
              <a:buNone/>
            </a:pPr>
            <a:endParaRPr lang="en-US" dirty="0">
              <a:cs typeface="Calibri"/>
            </a:endParaRPr>
          </a:p>
          <a:p>
            <a:r>
              <a:rPr lang="en-US" dirty="0">
                <a:cs typeface="Calibri"/>
              </a:rPr>
              <a:t>Why is this statement so prevalent?</a:t>
            </a:r>
          </a:p>
          <a:p>
            <a:r>
              <a:rPr lang="en-US" dirty="0">
                <a:cs typeface="Calibri"/>
              </a:rPr>
              <a:t>What is the genesis of this belief?</a:t>
            </a:r>
          </a:p>
          <a:p>
            <a:r>
              <a:rPr lang="en-US" dirty="0">
                <a:cs typeface="Calibri"/>
              </a:rPr>
              <a:t>Has it been documented as true</a:t>
            </a:r>
            <a:r>
              <a:rPr lang="en-US" dirty="0" smtClean="0">
                <a:cs typeface="Calibri"/>
              </a:rPr>
              <a:t>?</a:t>
            </a:r>
            <a:endParaRPr lang="en-US" dirty="0">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 threads</a:t>
            </a:r>
            <a:endParaRPr lang="en-US" dirty="0"/>
          </a:p>
        </p:txBody>
      </p:sp>
      <p:sp>
        <p:nvSpPr>
          <p:cNvPr id="3" name="Content Placeholder 2"/>
          <p:cNvSpPr>
            <a:spLocks noGrp="1"/>
          </p:cNvSpPr>
          <p:nvPr>
            <p:ph idx="1"/>
          </p:nvPr>
        </p:nvSpPr>
        <p:spPr/>
        <p:txBody>
          <a:bodyPr>
            <a:normAutofit lnSpcReduction="10000"/>
          </a:bodyPr>
          <a:lstStyle/>
          <a:p>
            <a:pPr marL="582613" indent="-514350">
              <a:buNone/>
            </a:pPr>
            <a:r>
              <a:rPr lang="en-US" dirty="0" smtClean="0">
                <a:cs typeface="Calibri"/>
              </a:rPr>
              <a:t>Within the sustainability space, identified two </a:t>
            </a:r>
            <a:r>
              <a:rPr lang="en-US" dirty="0">
                <a:cs typeface="Calibri"/>
              </a:rPr>
              <a:t>distinct threads of discourse on </a:t>
            </a:r>
            <a:r>
              <a:rPr lang="en-US" dirty="0" smtClean="0">
                <a:cs typeface="Calibri"/>
              </a:rPr>
              <a:t>PPP’s…</a:t>
            </a:r>
          </a:p>
          <a:p>
            <a:pPr marL="582613" indent="-514350">
              <a:buFont typeface="+mj-lt"/>
              <a:buAutoNum type="arabicPeriod"/>
            </a:pPr>
            <a:r>
              <a:rPr lang="en-US" dirty="0" smtClean="0">
                <a:cs typeface="Calibri"/>
              </a:rPr>
              <a:t>Type </a:t>
            </a:r>
            <a:r>
              <a:rPr lang="en-US" dirty="0">
                <a:cs typeface="Calibri"/>
              </a:rPr>
              <a:t>II partnerships, as introduced at the 2002 Johannesburg World Summit on Sustainable Development (WSSD), and their </a:t>
            </a:r>
            <a:r>
              <a:rPr lang="en-US" dirty="0" smtClean="0">
                <a:cs typeface="Calibri"/>
              </a:rPr>
              <a:t>progeny.</a:t>
            </a:r>
          </a:p>
          <a:p>
            <a:pPr marL="582613" indent="-514350">
              <a:buFont typeface="+mj-lt"/>
              <a:buAutoNum type="arabicPeriod"/>
            </a:pPr>
            <a:r>
              <a:rPr lang="en-US" dirty="0">
                <a:cs typeface="Calibri"/>
              </a:rPr>
              <a:t>Innovative financing vehicles in a time of austerity, especially for municipal </a:t>
            </a:r>
            <a:r>
              <a:rPr lang="en-US" dirty="0" smtClean="0">
                <a:cs typeface="Calibri"/>
              </a:rPr>
              <a:t>governments.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Monaghan (2010)</a:t>
            </a:r>
            <a:endParaRPr lang="en-US" dirty="0"/>
          </a:p>
        </p:txBody>
      </p:sp>
      <p:sp>
        <p:nvSpPr>
          <p:cNvPr id="3" name="Content Placeholder 2"/>
          <p:cNvSpPr>
            <a:spLocks noGrp="1"/>
          </p:cNvSpPr>
          <p:nvPr>
            <p:ph idx="1"/>
          </p:nvPr>
        </p:nvSpPr>
        <p:spPr/>
        <p:txBody>
          <a:bodyPr>
            <a:normAutofit fontScale="92500"/>
          </a:bodyPr>
          <a:lstStyle/>
          <a:p>
            <a:r>
              <a:rPr lang="en-US" i="1" dirty="0">
                <a:cs typeface="Calibri"/>
              </a:rPr>
              <a:t>“Local sustainability faces a perfect storm…leaders in local government are going to be asked to do a lot more work on environmental and social sustainability but with much less money.”</a:t>
            </a:r>
          </a:p>
          <a:p>
            <a:r>
              <a:rPr lang="en-US" i="1" dirty="0">
                <a:cs typeface="Calibri"/>
              </a:rPr>
              <a:t>“empower local authorities to address the challenges they now face by offering … cost-neutral and powerful ways for leaders in local government to advance sustainability … a myriad of innovative strategies.”</a:t>
            </a:r>
            <a:endParaRPr lang="en-US" dirty="0">
              <a:cs typeface="Calibri"/>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Calibri"/>
              </a:rPr>
              <a:t>Type II Partnerships</a:t>
            </a:r>
            <a:endParaRPr lang="en-US" dirty="0"/>
          </a:p>
        </p:txBody>
      </p:sp>
      <p:sp>
        <p:nvSpPr>
          <p:cNvPr id="3" name="Content Placeholder 2"/>
          <p:cNvSpPr>
            <a:spLocks noGrp="1"/>
          </p:cNvSpPr>
          <p:nvPr>
            <p:ph idx="1"/>
          </p:nvPr>
        </p:nvSpPr>
        <p:spPr/>
        <p:txBody>
          <a:bodyPr/>
          <a:lstStyle/>
          <a:p>
            <a:r>
              <a:rPr lang="en-US" dirty="0">
                <a:cs typeface="Calibri"/>
              </a:rPr>
              <a:t>Public participation – a fundamental concept included in the Rio Declaration (1992)</a:t>
            </a:r>
          </a:p>
          <a:p>
            <a:r>
              <a:rPr lang="en-US" dirty="0">
                <a:cs typeface="Calibri"/>
              </a:rPr>
              <a:t>Business as a “stakeholder”</a:t>
            </a:r>
            <a:r>
              <a:rPr lang="en-US" dirty="0" smtClean="0">
                <a:cs typeface="Calibri"/>
              </a:rPr>
              <a:t> and “partnerships” as a BASD theme at </a:t>
            </a:r>
            <a:r>
              <a:rPr lang="en-US" dirty="0">
                <a:cs typeface="Calibri"/>
              </a:rPr>
              <a:t>WSSD (2002)</a:t>
            </a:r>
          </a:p>
          <a:p>
            <a:r>
              <a:rPr lang="en-US" dirty="0">
                <a:cs typeface="Calibri"/>
              </a:rPr>
              <a:t>Such partnership collaborations fit with the “triple bottom line” and “multi-stakeholder” hallmarks of sustainability projects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1068</TotalTime>
  <Words>1079</Words>
  <Application>Microsoft Macintosh PowerPoint</Application>
  <PresentationFormat>On-screen Show (4:3)</PresentationFormat>
  <Paragraphs>98</Paragraphs>
  <Slides>23</Slides>
  <Notes>0</Notes>
  <HiddenSlides>0</HiddenSlides>
  <MMClips>0</MMClips>
  <ScaleCrop>false</ScaleCrop>
  <HeadingPairs>
    <vt:vector size="4" baseType="variant">
      <vt:variant>
        <vt:lpstr>Design Template</vt:lpstr>
      </vt:variant>
      <vt:variant>
        <vt:i4>1</vt:i4>
      </vt:variant>
      <vt:variant>
        <vt:lpstr>Slide Titles</vt:lpstr>
      </vt:variant>
      <vt:variant>
        <vt:i4>23</vt:i4>
      </vt:variant>
    </vt:vector>
  </HeadingPairs>
  <TitlesOfParts>
    <vt:vector size="24" baseType="lpstr">
      <vt:lpstr>Office Theme</vt:lpstr>
      <vt:lpstr>Public-Private Partnerships  to Advance Sustainability &amp; Resilience</vt:lpstr>
      <vt:lpstr>Thanks!</vt:lpstr>
      <vt:lpstr>Agenda</vt:lpstr>
      <vt:lpstr>PPP initiatives</vt:lpstr>
      <vt:lpstr>Recent announcement</vt:lpstr>
      <vt:lpstr>Introduction</vt:lpstr>
      <vt:lpstr>Sustainability threads</vt:lpstr>
      <vt:lpstr>Monaghan (2010)</vt:lpstr>
      <vt:lpstr>Type II Partnerships</vt:lpstr>
      <vt:lpstr>Type II Partnerships</vt:lpstr>
      <vt:lpstr>Post-2015 Development Agenda</vt:lpstr>
      <vt:lpstr>A confluence of thinking</vt:lpstr>
      <vt:lpstr>…and continuing challenges</vt:lpstr>
      <vt:lpstr>Sardonis (2013)</vt:lpstr>
      <vt:lpstr>Saussier (2012)</vt:lpstr>
      <vt:lpstr>Saussier</vt:lpstr>
      <vt:lpstr>World Bank Institute (2012)</vt:lpstr>
      <vt:lpstr>World Bank Institute </vt:lpstr>
      <vt:lpstr>World Bank Institute </vt:lpstr>
      <vt:lpstr>Meister: Resilience in Action (2013) </vt:lpstr>
      <vt:lpstr>Meister: Resilience in Action (2013) </vt:lpstr>
      <vt:lpstr>Meister conclusions</vt:lpstr>
      <vt:lpstr>Contact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Public-Private Partnerships  to Advance Sustainability &amp; Resilience</dc:title>
  <dc:creator>Ira Feldman</dc:creator>
  <cp:lastModifiedBy>Ira Feldman</cp:lastModifiedBy>
  <cp:revision>3</cp:revision>
  <dcterms:created xsi:type="dcterms:W3CDTF">2015-06-10T15:40:18Z</dcterms:created>
  <dcterms:modified xsi:type="dcterms:W3CDTF">2015-06-10T15:44:59Z</dcterms:modified>
</cp:coreProperties>
</file>