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Lst>
  <p:notesMasterIdLst>
    <p:notesMasterId r:id="rId26"/>
  </p:notesMasterIdLst>
  <p:sldIdLst>
    <p:sldId id="256" r:id="rId2"/>
    <p:sldId id="261" r:id="rId3"/>
    <p:sldId id="262" r:id="rId4"/>
    <p:sldId id="263" r:id="rId5"/>
    <p:sldId id="278" r:id="rId6"/>
    <p:sldId id="269" r:id="rId7"/>
    <p:sldId id="259" r:id="rId8"/>
    <p:sldId id="260" r:id="rId9"/>
    <p:sldId id="291" r:id="rId10"/>
    <p:sldId id="281" r:id="rId11"/>
    <p:sldId id="292" r:id="rId12"/>
    <p:sldId id="283" r:id="rId13"/>
    <p:sldId id="284" r:id="rId14"/>
    <p:sldId id="293" r:id="rId15"/>
    <p:sldId id="287" r:id="rId16"/>
    <p:sldId id="271" r:id="rId17"/>
    <p:sldId id="270" r:id="rId18"/>
    <p:sldId id="289" r:id="rId19"/>
    <p:sldId id="275" r:id="rId20"/>
    <p:sldId id="276" r:id="rId21"/>
    <p:sldId id="267" r:id="rId22"/>
    <p:sldId id="296" r:id="rId23"/>
    <p:sldId id="274" r:id="rId24"/>
    <p:sldId id="277"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417" autoAdjust="0"/>
  </p:normalViewPr>
  <p:slideViewPr>
    <p:cSldViewPr>
      <p:cViewPr varScale="1">
        <p:scale>
          <a:sx n="71" d="100"/>
          <a:sy n="71" d="100"/>
        </p:scale>
        <p:origin x="-1542"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877F08-93E2-4012-B9AB-2E7CD12CD4FB}" type="datetimeFigureOut">
              <a:rPr lang="en-US" smtClean="0"/>
              <a:t>3/4/2019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0F2BC2-73C9-47EF-BA24-580D7561BF1E}" type="slidenum">
              <a:rPr lang="en-US" smtClean="0"/>
              <a:t>‹#›</a:t>
            </a:fld>
            <a:endParaRPr lang="en-US"/>
          </a:p>
        </p:txBody>
      </p:sp>
    </p:spTree>
    <p:extLst>
      <p:ext uri="{BB962C8B-B14F-4D97-AF65-F5344CB8AC3E}">
        <p14:creationId xmlns:p14="http://schemas.microsoft.com/office/powerpoint/2010/main" val="3903776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Nine main fisheries lakes</a:t>
            </a:r>
          </a:p>
          <a:p>
            <a:r>
              <a:rPr lang="en-US" dirty="0" smtClean="0"/>
              <a:t>Big</a:t>
            </a:r>
          </a:p>
          <a:p>
            <a:r>
              <a:rPr lang="en-US" dirty="0" smtClean="0"/>
              <a:t>Simian</a:t>
            </a:r>
          </a:p>
          <a:p>
            <a:r>
              <a:rPr lang="en-US" dirty="0" smtClean="0"/>
              <a:t>Lost</a:t>
            </a:r>
          </a:p>
          <a:p>
            <a:r>
              <a:rPr lang="en-US" dirty="0" smtClean="0"/>
              <a:t>Pat Martin</a:t>
            </a:r>
          </a:p>
          <a:p>
            <a:r>
              <a:rPr lang="en-US" dirty="0" smtClean="0"/>
              <a:t>Joe Martin</a:t>
            </a:r>
          </a:p>
          <a:p>
            <a:r>
              <a:rPr lang="en-US" dirty="0" smtClean="0"/>
              <a:t>Third</a:t>
            </a:r>
          </a:p>
          <a:p>
            <a:r>
              <a:rPr lang="en-US" dirty="0" smtClean="0"/>
              <a:t>Perch</a:t>
            </a:r>
          </a:p>
          <a:p>
            <a:r>
              <a:rPr lang="en-US" dirty="0" smtClean="0"/>
              <a:t>First</a:t>
            </a:r>
          </a:p>
          <a:p>
            <a:r>
              <a:rPr lang="en-US" dirty="0" smtClean="0"/>
              <a:t>Second</a:t>
            </a:r>
          </a:p>
          <a:p>
            <a:endParaRPr lang="en-US" dirty="0"/>
          </a:p>
        </p:txBody>
      </p:sp>
      <p:sp>
        <p:nvSpPr>
          <p:cNvPr id="4" name="Slide Number Placeholder 3"/>
          <p:cNvSpPr>
            <a:spLocks noGrp="1"/>
          </p:cNvSpPr>
          <p:nvPr>
            <p:ph type="sldNum" sz="quarter" idx="10"/>
          </p:nvPr>
        </p:nvSpPr>
        <p:spPr/>
        <p:txBody>
          <a:bodyPr/>
          <a:lstStyle/>
          <a:p>
            <a:fld id="{C00F2BC2-73C9-47EF-BA24-580D7561BF1E}" type="slidenum">
              <a:rPr lang="en-US" smtClean="0"/>
              <a:t>3</a:t>
            </a:fld>
            <a:endParaRPr lang="en-US"/>
          </a:p>
        </p:txBody>
      </p:sp>
    </p:spTree>
    <p:extLst>
      <p:ext uri="{BB962C8B-B14F-4D97-AF65-F5344CB8AC3E}">
        <p14:creationId xmlns:p14="http://schemas.microsoft.com/office/powerpoint/2010/main" val="7076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Algae are generally considered one of the most sensitive indicators of changes to nutrient loading </a:t>
            </a:r>
          </a:p>
          <a:p>
            <a:pPr marL="171450" indent="-171450">
              <a:buFont typeface="Arial" pitchFamily="34" charset="0"/>
              <a:buChar char="•"/>
            </a:pPr>
            <a:r>
              <a:rPr lang="en-US" dirty="0" smtClean="0"/>
              <a:t>Chlorophyll a is a commonly and easily measured water quality indicator. But it is a cumulative</a:t>
            </a:r>
            <a:r>
              <a:rPr lang="en-US" baseline="0" dirty="0" smtClean="0"/>
              <a:t> indicator that can’t detect subtle shifts in nutrient loading.</a:t>
            </a:r>
          </a:p>
          <a:p>
            <a:pPr marL="171450" indent="-171450">
              <a:buFont typeface="Arial" pitchFamily="34" charset="0"/>
              <a:buChar char="•"/>
            </a:pPr>
            <a:endParaRPr lang="en-US" baseline="0" dirty="0" smtClean="0"/>
          </a:p>
          <a:p>
            <a:pPr marL="171450" indent="-171450">
              <a:buFont typeface="Arial" pitchFamily="34" charset="0"/>
              <a:buChar char="•"/>
            </a:pPr>
            <a:endParaRPr lang="en-US" dirty="0" smtClean="0"/>
          </a:p>
          <a:p>
            <a:pPr marL="171450" indent="-171450">
              <a:buFont typeface="Arial" pitchFamily="34" charset="0"/>
              <a:buChar char="•"/>
            </a:pPr>
            <a:r>
              <a:rPr lang="en-US" dirty="0" smtClean="0"/>
              <a:t>Measuring</a:t>
            </a:r>
            <a:r>
              <a:rPr lang="en-US" baseline="0" dirty="0" smtClean="0"/>
              <a:t> changes in </a:t>
            </a:r>
            <a:r>
              <a:rPr lang="en-US" dirty="0" smtClean="0"/>
              <a:t>algal compositions over time gives a more sensitive indicator of change in response to nutrient inputs.</a:t>
            </a:r>
            <a:r>
              <a:rPr lang="en-US" baseline="0" dirty="0" smtClean="0"/>
              <a:t> </a:t>
            </a:r>
            <a:r>
              <a:rPr lang="en-US" baseline="0" dirty="0" err="1" smtClean="0"/>
              <a:t>Chl</a:t>
            </a:r>
            <a:r>
              <a:rPr lang="en-US" baseline="0" dirty="0" smtClean="0"/>
              <a:t> a as a more cumulative indicator that can’t detect subtle shifts</a:t>
            </a:r>
          </a:p>
          <a:p>
            <a:pPr marL="171450" indent="-171450">
              <a:buFont typeface="Arial" pitchFamily="34" charset="0"/>
              <a:buChar char="•"/>
            </a:pPr>
            <a:endParaRPr lang="en-US" dirty="0" smtClean="0"/>
          </a:p>
        </p:txBody>
      </p:sp>
      <p:sp>
        <p:nvSpPr>
          <p:cNvPr id="4" name="Slide Number Placeholder 3"/>
          <p:cNvSpPr>
            <a:spLocks noGrp="1"/>
          </p:cNvSpPr>
          <p:nvPr>
            <p:ph type="sldNum" sz="quarter" idx="10"/>
          </p:nvPr>
        </p:nvSpPr>
        <p:spPr/>
        <p:txBody>
          <a:bodyPr/>
          <a:lstStyle/>
          <a:p>
            <a:fld id="{C00F2BC2-73C9-47EF-BA24-580D7561BF1E}" type="slidenum">
              <a:rPr lang="en-US" smtClean="0"/>
              <a:t>12</a:t>
            </a:fld>
            <a:endParaRPr lang="en-US"/>
          </a:p>
        </p:txBody>
      </p:sp>
    </p:spTree>
    <p:extLst>
      <p:ext uri="{BB962C8B-B14F-4D97-AF65-F5344CB8AC3E}">
        <p14:creationId xmlns:p14="http://schemas.microsoft.com/office/powerpoint/2010/main" val="447384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Study</a:t>
            </a:r>
            <a:r>
              <a:rPr lang="en-US" baseline="0" dirty="0" smtClean="0"/>
              <a:t> c</a:t>
            </a:r>
            <a:r>
              <a:rPr lang="en-US" dirty="0" smtClean="0"/>
              <a:t>ompared the FDL lakes to another group of MN lakes that are moderately to highly impacted by human activity, both recreational and</a:t>
            </a:r>
          </a:p>
          <a:p>
            <a:pPr marL="171450" indent="-171450">
              <a:buFont typeface="Arial" pitchFamily="34" charset="0"/>
              <a:buChar char="•"/>
            </a:pPr>
            <a:r>
              <a:rPr lang="en-US" dirty="0" smtClean="0"/>
              <a:t>agricultural to examine whether there is evidence that the FDL lakes are impacted by human activities as we know these other MN lakes are.</a:t>
            </a:r>
          </a:p>
          <a:p>
            <a:pPr marL="171450" indent="-171450">
              <a:buFont typeface="Arial" pitchFamily="34" charset="0"/>
              <a:buChar char="•"/>
            </a:pPr>
            <a:r>
              <a:rPr lang="en-US" sz="1200" b="0" i="0" u="none" strike="noStrike" kern="1200" baseline="0" dirty="0" smtClean="0">
                <a:solidFill>
                  <a:schemeClr val="tx1"/>
                </a:solidFill>
                <a:latin typeface="+mn-lt"/>
                <a:ea typeface="+mn-ea"/>
                <a:cs typeface="+mn-cs"/>
              </a:rPr>
              <a:t>In this report, Phytoplankton Rapid Assay (PRA) data dating from 1998 to 2012 was used to assess current biological state of the FDL fish lakes in an effort to substantiate the unique character and higher water quality of the FDL lakes.</a:t>
            </a:r>
          </a:p>
          <a:p>
            <a:pPr marL="171450" indent="-171450">
              <a:buFont typeface="Arial" pitchFamily="34" charset="0"/>
              <a:buChar char="•"/>
            </a:pPr>
            <a:r>
              <a:rPr lang="en-US" dirty="0" smtClean="0"/>
              <a:t>Assess if the FDL lakes were stable ecologically with relatively high water quality in their algal community and how they compared to lakes of varying productivity.</a:t>
            </a:r>
          </a:p>
          <a:p>
            <a:pPr marL="171450" indent="-171450">
              <a:buFont typeface="Arial" pitchFamily="34" charset="0"/>
              <a:buChar char="•"/>
            </a:pPr>
            <a:r>
              <a:rPr lang="en-US" dirty="0" smtClean="0"/>
              <a:t>Do FDL lakes have algal assemblages that are associated with more color, higher WQ?</a:t>
            </a:r>
          </a:p>
          <a:p>
            <a:endParaRPr lang="en-US" dirty="0"/>
          </a:p>
        </p:txBody>
      </p:sp>
      <p:sp>
        <p:nvSpPr>
          <p:cNvPr id="4" name="Slide Number Placeholder 3"/>
          <p:cNvSpPr>
            <a:spLocks noGrp="1"/>
          </p:cNvSpPr>
          <p:nvPr>
            <p:ph type="sldNum" sz="quarter" idx="10"/>
          </p:nvPr>
        </p:nvSpPr>
        <p:spPr/>
        <p:txBody>
          <a:bodyPr/>
          <a:lstStyle/>
          <a:p>
            <a:fld id="{C00F2BC2-73C9-47EF-BA24-580D7561BF1E}" type="slidenum">
              <a:rPr lang="en-US" smtClean="0"/>
              <a:t>13</a:t>
            </a:fld>
            <a:endParaRPr lang="en-US"/>
          </a:p>
        </p:txBody>
      </p:sp>
    </p:spTree>
    <p:extLst>
      <p:ext uri="{BB962C8B-B14F-4D97-AF65-F5344CB8AC3E}">
        <p14:creationId xmlns:p14="http://schemas.microsoft.com/office/powerpoint/2010/main" val="122439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Human-impacted lakes in groups 2-5 show</a:t>
            </a:r>
            <a:r>
              <a:rPr lang="en-US" baseline="0" dirty="0" smtClean="0"/>
              <a:t> a larger relative HAB proportion in the algal community</a:t>
            </a:r>
            <a:r>
              <a:rPr lang="en-US" baseline="0" dirty="0" smtClean="0"/>
              <a:t>. FDL lakes fell </a:t>
            </a:r>
            <a:r>
              <a:rPr lang="en-US" baseline="0" smtClean="0"/>
              <a:t>into Group 1</a:t>
            </a:r>
            <a:endParaRPr lang="en-US" dirty="0" smtClean="0"/>
          </a:p>
          <a:p>
            <a:pPr marL="171450" indent="-171450">
              <a:buFont typeface="Arial" pitchFamily="34" charset="0"/>
              <a:buChar char="•"/>
            </a:pPr>
            <a:r>
              <a:rPr lang="en-US" dirty="0" smtClean="0"/>
              <a:t>The FDL lakes were stable ecologically in their algal community response over the entire study period.</a:t>
            </a:r>
          </a:p>
          <a:p>
            <a:pPr marL="171450" indent="-171450">
              <a:buFont typeface="Arial" pitchFamily="34" charset="0"/>
              <a:buChar char="•"/>
            </a:pPr>
            <a:r>
              <a:rPr lang="en-US" dirty="0" smtClean="0"/>
              <a:t>Corroborates conclusions from study</a:t>
            </a:r>
            <a:r>
              <a:rPr lang="en-US" baseline="0" dirty="0" smtClean="0"/>
              <a:t> on lake-specific nutrient criteria</a:t>
            </a:r>
            <a:endParaRPr lang="en-US" dirty="0" smtClean="0"/>
          </a:p>
          <a:p>
            <a:pPr marL="0" indent="0">
              <a:buFont typeface="Arial" pitchFamily="34" charse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C00F2BC2-73C9-47EF-BA24-580D7561BF1E}" type="slidenum">
              <a:rPr lang="en-US" smtClean="0"/>
              <a:t>14</a:t>
            </a:fld>
            <a:endParaRPr lang="en-US"/>
          </a:p>
        </p:txBody>
      </p:sp>
    </p:spTree>
    <p:extLst>
      <p:ext uri="{BB962C8B-B14F-4D97-AF65-F5344CB8AC3E}">
        <p14:creationId xmlns:p14="http://schemas.microsoft.com/office/powerpoint/2010/main" val="3177117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Triennial review of our WQS was happening this summer, during the same time I was deciding on</a:t>
            </a:r>
            <a:r>
              <a:rPr lang="en-US" baseline="0" dirty="0" smtClean="0"/>
              <a:t> multiple approaches to our assessment methodology for TP, </a:t>
            </a:r>
            <a:r>
              <a:rPr lang="en-US" baseline="0" dirty="0" err="1" smtClean="0"/>
              <a:t>Chl</a:t>
            </a:r>
            <a:r>
              <a:rPr lang="en-US" baseline="0" dirty="0" smtClean="0"/>
              <a:t> a and TN.</a:t>
            </a:r>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C00F2BC2-73C9-47EF-BA24-580D7561BF1E}" type="slidenum">
              <a:rPr lang="en-US" smtClean="0"/>
              <a:t>15</a:t>
            </a:fld>
            <a:endParaRPr lang="en-US"/>
          </a:p>
        </p:txBody>
      </p:sp>
    </p:spTree>
    <p:extLst>
      <p:ext uri="{BB962C8B-B14F-4D97-AF65-F5344CB8AC3E}">
        <p14:creationId xmlns:p14="http://schemas.microsoft.com/office/powerpoint/2010/main" val="2147135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Mostly we use the approach of &gt;10% exceedance of a given threshold</a:t>
            </a:r>
            <a:r>
              <a:rPr lang="en-US" baseline="0" dirty="0" smtClean="0"/>
              <a:t> or standard over 10 years.</a:t>
            </a:r>
          </a:p>
          <a:p>
            <a:pPr marL="171450" indent="-171450">
              <a:buFont typeface="Arial" pitchFamily="34" charset="0"/>
              <a:buChar char="•"/>
            </a:pPr>
            <a:r>
              <a:rPr lang="en-US" baseline="0" dirty="0" smtClean="0"/>
              <a:t>But our nutrient data is more variable than other parameters, due to weather and seasonal patterns.</a:t>
            </a:r>
          </a:p>
          <a:p>
            <a:pPr marL="171450" indent="-171450">
              <a:buFont typeface="Arial" pitchFamily="34" charset="0"/>
              <a:buChar char="•"/>
            </a:pPr>
            <a:r>
              <a:rPr lang="en-US" dirty="0" smtClean="0"/>
              <a:t>Decided to use the state’s assessment approach, since using summer</a:t>
            </a:r>
            <a:r>
              <a:rPr lang="en-US" baseline="0" dirty="0" smtClean="0"/>
              <a:t> means reduces the variability in our assessment.</a:t>
            </a:r>
          </a:p>
          <a:p>
            <a:pPr marL="171450" indent="-171450">
              <a:buFont typeface="Arial" pitchFamily="34" charset="0"/>
              <a:buChar char="•"/>
            </a:pPr>
            <a:r>
              <a:rPr lang="en-US" dirty="0" smtClean="0"/>
              <a:t>This suggests that the best way to track subtle changes in water quality involves multiple indicators, especially when we are trying to manage nutrients before water quality noticeably degrades. </a:t>
            </a:r>
          </a:p>
          <a:p>
            <a:pPr marL="171450" indent="-171450">
              <a:buFont typeface="Arial" pitchFamily="34" charset="0"/>
              <a:buChar char="•"/>
            </a:pPr>
            <a:endParaRPr lang="en-US" dirty="0" smtClean="0"/>
          </a:p>
          <a:p>
            <a:pPr marL="171450" indent="-171450">
              <a:buFont typeface="Arial" pitchFamily="34" charset="0"/>
              <a:buChar char="•"/>
            </a:pPr>
            <a:endParaRPr lang="en-US" dirty="0" smtClean="0"/>
          </a:p>
          <a:p>
            <a:pPr marL="171450" indent="-171450">
              <a:buFont typeface="Arial" pitchFamily="34" charset="0"/>
              <a:buChar char="•"/>
            </a:pPr>
            <a:r>
              <a:rPr lang="en-US" sz="1200" b="0" i="0" u="none" strike="noStrike" kern="1200" baseline="0" dirty="0" smtClean="0">
                <a:solidFill>
                  <a:schemeClr val="tx1"/>
                </a:solidFill>
                <a:latin typeface="+mn-lt"/>
                <a:ea typeface="+mn-ea"/>
                <a:cs typeface="+mn-cs"/>
              </a:rPr>
              <a:t>Yearly climate variation (temperature, rainfall, date of ice out) and associated ground water levels should be the most variable driver on the FDL lakes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Consistent with Soranno (2011), nutrients and </a:t>
            </a:r>
            <a:r>
              <a:rPr lang="en-US" baseline="0" dirty="0" err="1" smtClean="0"/>
              <a:t>Chla</a:t>
            </a:r>
            <a:r>
              <a:rPr lang="en-US" baseline="0" dirty="0" smtClean="0"/>
              <a:t> alone do not reflect the higher, more consistent water quality of the FDL lakes. Phytoplankton data is the most sensitive indicator of water quality available.</a:t>
            </a:r>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C00F2BC2-73C9-47EF-BA24-580D7561BF1E}" type="slidenum">
              <a:rPr lang="en-US" smtClean="0"/>
              <a:t>16</a:t>
            </a:fld>
            <a:endParaRPr lang="en-US"/>
          </a:p>
        </p:txBody>
      </p:sp>
    </p:spTree>
    <p:extLst>
      <p:ext uri="{BB962C8B-B14F-4D97-AF65-F5344CB8AC3E}">
        <p14:creationId xmlns:p14="http://schemas.microsoft.com/office/powerpoint/2010/main" val="3103144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b="0" i="0" u="none" strike="noStrike" kern="1200" baseline="0" dirty="0" smtClean="0">
                <a:solidFill>
                  <a:schemeClr val="tx1"/>
                </a:solidFill>
                <a:latin typeface="+mn-lt"/>
                <a:ea typeface="+mn-ea"/>
                <a:cs typeface="+mn-cs"/>
              </a:rPr>
              <a:t>Because shallow lakes mix more frequently, they may be subject to larger numbers of outlier data points in which a sample taken during a mixing event could be substantially different than a sample taken during a short-term stratification event. </a:t>
            </a:r>
          </a:p>
          <a:p>
            <a:pPr marL="171450" indent="-171450">
              <a:buFont typeface="Arial" pitchFamily="34" charset="0"/>
              <a:buChar char="•"/>
            </a:pPr>
            <a:r>
              <a:rPr lang="en-US" sz="1200" b="0" i="0" u="none" strike="noStrike" kern="1200" baseline="0" dirty="0" smtClean="0">
                <a:solidFill>
                  <a:schemeClr val="tx1"/>
                </a:solidFill>
                <a:latin typeface="+mn-lt"/>
                <a:ea typeface="+mn-ea"/>
                <a:cs typeface="+mn-cs"/>
              </a:rPr>
              <a:t>Further justification for using seasonal averages.</a:t>
            </a:r>
          </a:p>
          <a:p>
            <a:r>
              <a:rPr lang="en-US" dirty="0" smtClean="0"/>
              <a:t>Growing season will most greatly influence designated use and perceived water quality.</a:t>
            </a:r>
            <a:r>
              <a:rPr lang="en-US" baseline="0" dirty="0" smtClean="0"/>
              <a:t> For algae analysis, </a:t>
            </a:r>
            <a:r>
              <a:rPr lang="en-US" sz="1200" b="0" i="0" u="none" strike="noStrike" kern="1200" baseline="0" dirty="0" smtClean="0">
                <a:solidFill>
                  <a:schemeClr val="tx1"/>
                </a:solidFill>
                <a:latin typeface="+mn-lt"/>
                <a:ea typeface="+mn-ea"/>
                <a:cs typeface="+mn-cs"/>
              </a:rPr>
              <a:t>April, May, and November are all statistically separate from the main summer growing season.</a:t>
            </a:r>
            <a:endParaRPr lang="en-US" dirty="0"/>
          </a:p>
        </p:txBody>
      </p:sp>
      <p:sp>
        <p:nvSpPr>
          <p:cNvPr id="4" name="Slide Number Placeholder 3"/>
          <p:cNvSpPr>
            <a:spLocks noGrp="1"/>
          </p:cNvSpPr>
          <p:nvPr>
            <p:ph type="sldNum" sz="quarter" idx="10"/>
          </p:nvPr>
        </p:nvSpPr>
        <p:spPr/>
        <p:txBody>
          <a:bodyPr/>
          <a:lstStyle/>
          <a:p>
            <a:fld id="{C00F2BC2-73C9-47EF-BA24-580D7561BF1E}" type="slidenum">
              <a:rPr lang="en-US" smtClean="0"/>
              <a:t>17</a:t>
            </a:fld>
            <a:endParaRPr lang="en-US"/>
          </a:p>
        </p:txBody>
      </p:sp>
    </p:spTree>
    <p:extLst>
      <p:ext uri="{BB962C8B-B14F-4D97-AF65-F5344CB8AC3E}">
        <p14:creationId xmlns:p14="http://schemas.microsoft.com/office/powerpoint/2010/main" val="3770642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Same story for chlorophyll a and total</a:t>
            </a:r>
            <a:r>
              <a:rPr lang="en-US" baseline="0" dirty="0" smtClean="0"/>
              <a:t> nitrogen</a:t>
            </a:r>
          </a:p>
          <a:p>
            <a:endParaRPr lang="en-US" dirty="0" smtClean="0"/>
          </a:p>
          <a:p>
            <a:r>
              <a:rPr lang="en-US" dirty="0" smtClean="0"/>
              <a:t>In this report, PRA data dating from 1998 to 2012 was used to assess past and current biological state, and substantiated the unique, higher water quality character</a:t>
            </a:r>
          </a:p>
          <a:p>
            <a:r>
              <a:rPr lang="en-US" dirty="0" smtClean="0"/>
              <a:t>of the FDL lakes.</a:t>
            </a:r>
            <a:endParaRPr lang="en-US" dirty="0"/>
          </a:p>
        </p:txBody>
      </p:sp>
      <p:sp>
        <p:nvSpPr>
          <p:cNvPr id="4" name="Slide Number Placeholder 3"/>
          <p:cNvSpPr>
            <a:spLocks noGrp="1"/>
          </p:cNvSpPr>
          <p:nvPr>
            <p:ph type="sldNum" sz="quarter" idx="10"/>
          </p:nvPr>
        </p:nvSpPr>
        <p:spPr/>
        <p:txBody>
          <a:bodyPr/>
          <a:lstStyle/>
          <a:p>
            <a:fld id="{C00F2BC2-73C9-47EF-BA24-580D7561BF1E}" type="slidenum">
              <a:rPr lang="en-US" smtClean="0"/>
              <a:t>18</a:t>
            </a:fld>
            <a:endParaRPr lang="en-US"/>
          </a:p>
        </p:txBody>
      </p:sp>
    </p:spTree>
    <p:extLst>
      <p:ext uri="{BB962C8B-B14F-4D97-AF65-F5344CB8AC3E}">
        <p14:creationId xmlns:p14="http://schemas.microsoft.com/office/powerpoint/2010/main" val="3179713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0F2BC2-73C9-47EF-BA24-580D7561BF1E}" type="slidenum">
              <a:rPr lang="en-US" smtClean="0"/>
              <a:t>19</a:t>
            </a:fld>
            <a:endParaRPr lang="en-US"/>
          </a:p>
        </p:txBody>
      </p:sp>
    </p:spTree>
    <p:extLst>
      <p:ext uri="{BB962C8B-B14F-4D97-AF65-F5344CB8AC3E}">
        <p14:creationId xmlns:p14="http://schemas.microsoft.com/office/powerpoint/2010/main" val="1863208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0F2BC2-73C9-47EF-BA24-580D7561BF1E}" type="slidenum">
              <a:rPr lang="en-US" smtClean="0"/>
              <a:t>22</a:t>
            </a:fld>
            <a:endParaRPr lang="en-US"/>
          </a:p>
        </p:txBody>
      </p:sp>
    </p:spTree>
    <p:extLst>
      <p:ext uri="{BB962C8B-B14F-4D97-AF65-F5344CB8AC3E}">
        <p14:creationId xmlns:p14="http://schemas.microsoft.com/office/powerpoint/2010/main" val="2010113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Main factors</a:t>
            </a:r>
            <a:r>
              <a:rPr lang="en-US" baseline="0" dirty="0" smtClean="0"/>
              <a:t> that impact FDL water quality</a:t>
            </a:r>
            <a:r>
              <a:rPr lang="en-US" dirty="0" smtClean="0"/>
              <a:t>: low human impacts and shallow, colored waters.</a:t>
            </a:r>
            <a:endParaRPr lang="en-US" dirty="0"/>
          </a:p>
        </p:txBody>
      </p:sp>
      <p:sp>
        <p:nvSpPr>
          <p:cNvPr id="4" name="Slide Number Placeholder 3"/>
          <p:cNvSpPr>
            <a:spLocks noGrp="1"/>
          </p:cNvSpPr>
          <p:nvPr>
            <p:ph type="sldNum" sz="quarter" idx="10"/>
          </p:nvPr>
        </p:nvSpPr>
        <p:spPr/>
        <p:txBody>
          <a:bodyPr/>
          <a:lstStyle/>
          <a:p>
            <a:fld id="{C00F2BC2-73C9-47EF-BA24-580D7561BF1E}" type="slidenum">
              <a:rPr lang="en-US" smtClean="0"/>
              <a:t>4</a:t>
            </a:fld>
            <a:endParaRPr lang="en-US"/>
          </a:p>
        </p:txBody>
      </p:sp>
    </p:spTree>
    <p:extLst>
      <p:ext uri="{BB962C8B-B14F-4D97-AF65-F5344CB8AC3E}">
        <p14:creationId xmlns:p14="http://schemas.microsoft.com/office/powerpoint/2010/main" val="217548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Canadian shield, boreal forest, rocky soil</a:t>
            </a:r>
          </a:p>
          <a:p>
            <a:pPr marL="171450" indent="-171450">
              <a:buFont typeface="Arial" pitchFamily="34" charset="0"/>
              <a:buChar char="•"/>
            </a:pPr>
            <a:r>
              <a:rPr lang="en-US" dirty="0" smtClean="0"/>
              <a:t>Deep, clear oligotrophic lakes</a:t>
            </a:r>
          </a:p>
          <a:p>
            <a:pPr marL="0" indent="0">
              <a:buFont typeface="Arial" pitchFamily="34" charset="0"/>
              <a:buNone/>
            </a:pPr>
            <a:endParaRPr lang="en-US" dirty="0" smtClean="0"/>
          </a:p>
        </p:txBody>
      </p:sp>
      <p:sp>
        <p:nvSpPr>
          <p:cNvPr id="4" name="Slide Number Placeholder 3"/>
          <p:cNvSpPr>
            <a:spLocks noGrp="1"/>
          </p:cNvSpPr>
          <p:nvPr>
            <p:ph type="sldNum" sz="quarter" idx="10"/>
          </p:nvPr>
        </p:nvSpPr>
        <p:spPr/>
        <p:txBody>
          <a:bodyPr/>
          <a:lstStyle/>
          <a:p>
            <a:fld id="{C00F2BC2-73C9-47EF-BA24-580D7561BF1E}" type="slidenum">
              <a:rPr lang="en-US" smtClean="0"/>
              <a:t>5</a:t>
            </a:fld>
            <a:endParaRPr lang="en-US"/>
          </a:p>
        </p:txBody>
      </p:sp>
    </p:spTree>
    <p:extLst>
      <p:ext uri="{BB962C8B-B14F-4D97-AF65-F5344CB8AC3E}">
        <p14:creationId xmlns:p14="http://schemas.microsoft.com/office/powerpoint/2010/main" val="1294123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State</a:t>
            </a:r>
            <a:r>
              <a:rPr lang="en-US" baseline="0" dirty="0" smtClean="0"/>
              <a:t> samples a wide range of lakes to capture the variation in nutrients. </a:t>
            </a:r>
          </a:p>
          <a:p>
            <a:pPr marL="171450" indent="-171450">
              <a:buFont typeface="Arial" pitchFamily="34" charset="0"/>
              <a:buChar char="•"/>
            </a:pPr>
            <a:r>
              <a:rPr lang="en-US" baseline="0" dirty="0" smtClean="0"/>
              <a:t>But their standard isn’t a good fit for tribal waters that only capture a subset of that variability.</a:t>
            </a:r>
          </a:p>
          <a:p>
            <a:pPr marL="171450" indent="-171450">
              <a:buFont typeface="Arial" pitchFamily="34" charset="0"/>
              <a:buChar char="•"/>
            </a:pPr>
            <a:r>
              <a:rPr lang="en-US" dirty="0" smtClean="0"/>
              <a:t>FDL</a:t>
            </a:r>
            <a:r>
              <a:rPr lang="en-US" baseline="0" dirty="0" smtClean="0"/>
              <a:t> l</a:t>
            </a:r>
            <a:r>
              <a:rPr lang="en-US" dirty="0" smtClean="0"/>
              <a:t>akes are unique, and some would end listed as impaired if we applied NLF criteria to them. </a:t>
            </a:r>
            <a:endParaRPr lang="en-US" baseline="0" dirty="0" smtClean="0"/>
          </a:p>
          <a:p>
            <a:pPr marL="171450" indent="-171450">
              <a:buFont typeface="Arial" pitchFamily="34" charset="0"/>
              <a:buChar char="•"/>
            </a:pPr>
            <a:r>
              <a:rPr lang="en-US" baseline="0" dirty="0" smtClean="0"/>
              <a:t>Even the state struggles with how to apply the NLF standard to shallow stained lakes.</a:t>
            </a:r>
          </a:p>
          <a:p>
            <a:pPr marL="171450" indent="-171450">
              <a:buFont typeface="Arial" pitchFamily="34" charset="0"/>
              <a:buChar char="•"/>
            </a:pPr>
            <a:endParaRPr lang="en-US" baseline="0" dirty="0" smtClean="0"/>
          </a:p>
          <a:p>
            <a:pPr marL="171450" indent="-171450">
              <a:buFont typeface="Arial" pitchFamily="34" charset="0"/>
              <a:buChar char="•"/>
            </a:pPr>
            <a:endParaRPr lang="en-US" baseline="0" dirty="0" smtClean="0"/>
          </a:p>
          <a:p>
            <a:pPr marL="171450" indent="-171450">
              <a:buFont typeface="Arial" pitchFamily="34" charset="0"/>
              <a:buChar char="•"/>
            </a:pPr>
            <a:r>
              <a:rPr lang="en-US" baseline="0" dirty="0" smtClean="0"/>
              <a:t>States have a huge spatial extent but limited temporal variation, while tribes have limited spatial extent and large temporal variation.</a:t>
            </a:r>
            <a:endParaRPr lang="en-US" dirty="0"/>
          </a:p>
        </p:txBody>
      </p:sp>
      <p:sp>
        <p:nvSpPr>
          <p:cNvPr id="4" name="Slide Number Placeholder 3"/>
          <p:cNvSpPr>
            <a:spLocks noGrp="1"/>
          </p:cNvSpPr>
          <p:nvPr>
            <p:ph type="sldNum" sz="quarter" idx="10"/>
          </p:nvPr>
        </p:nvSpPr>
        <p:spPr/>
        <p:txBody>
          <a:bodyPr/>
          <a:lstStyle/>
          <a:p>
            <a:fld id="{C00F2BC2-73C9-47EF-BA24-580D7561BF1E}" type="slidenum">
              <a:rPr lang="en-US" smtClean="0"/>
              <a:t>6</a:t>
            </a:fld>
            <a:endParaRPr lang="en-US"/>
          </a:p>
        </p:txBody>
      </p:sp>
    </p:spTree>
    <p:extLst>
      <p:ext uri="{BB962C8B-B14F-4D97-AF65-F5344CB8AC3E}">
        <p14:creationId xmlns:p14="http://schemas.microsoft.com/office/powerpoint/2010/main" val="3576956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b="0" i="0" u="none" strike="noStrike" kern="1200" baseline="0" dirty="0" smtClean="0">
                <a:solidFill>
                  <a:schemeClr val="tx1"/>
                </a:solidFill>
                <a:latin typeface="+mn-lt"/>
                <a:ea typeface="+mn-ea"/>
                <a:cs typeface="+mn-cs"/>
              </a:rPr>
              <a:t>Much research on the algae/nutrient relationship has occurred in deep, clear, stratified lakes. The algae/nutrient relationships are very different in shallow, unstratified and stained lakes and not well studied. How do we know what the “expected” conditions for these lakes are in an undisturbed state?</a:t>
            </a:r>
          </a:p>
          <a:p>
            <a:pPr marL="171450" indent="-171450">
              <a:buFont typeface="Arial" pitchFamily="34" charset="0"/>
              <a:buChar char="•"/>
            </a:pPr>
            <a:endParaRPr lang="en-US" sz="1200" b="0" i="0" u="none" strike="noStrike" kern="1200" baseline="0" dirty="0" smtClean="0">
              <a:solidFill>
                <a:schemeClr val="tx1"/>
              </a:solidFill>
              <a:latin typeface="+mn-lt"/>
              <a:ea typeface="+mn-ea"/>
              <a:cs typeface="+mn-cs"/>
            </a:endParaRPr>
          </a:p>
          <a:p>
            <a:pPr marL="171450" indent="-171450">
              <a:buFont typeface="Arial" pitchFamily="34" charset="0"/>
              <a:buChar char="•"/>
            </a:pPr>
            <a:endParaRPr lang="en-US" sz="1200" b="0" i="0" u="none" strike="noStrike" kern="1200" baseline="0" dirty="0" smtClean="0">
              <a:solidFill>
                <a:schemeClr val="tx1"/>
              </a:solidFill>
              <a:latin typeface="+mn-lt"/>
              <a:ea typeface="+mn-ea"/>
              <a:cs typeface="+mn-cs"/>
            </a:endParaRPr>
          </a:p>
          <a:p>
            <a:pPr marL="171450" indent="-171450">
              <a:buFont typeface="Arial" pitchFamily="34" charset="0"/>
              <a:buChar char="•"/>
            </a:pPr>
            <a:endParaRPr lang="en-US" sz="1200" b="0" i="0" u="none" strike="noStrike" kern="1200" baseline="0" dirty="0" smtClean="0">
              <a:solidFill>
                <a:schemeClr val="tx1"/>
              </a:solidFill>
              <a:latin typeface="+mn-lt"/>
              <a:ea typeface="+mn-ea"/>
              <a:cs typeface="+mn-cs"/>
            </a:endParaRPr>
          </a:p>
          <a:p>
            <a:pPr marL="171450" indent="-171450">
              <a:buFont typeface="Arial" pitchFamily="34" charset="0"/>
              <a:buChar char="•"/>
            </a:pPr>
            <a:r>
              <a:rPr lang="en-US" sz="1200" b="0" i="0" u="none" strike="noStrike" kern="1200" baseline="0" dirty="0" smtClean="0">
                <a:solidFill>
                  <a:schemeClr val="tx1"/>
                </a:solidFill>
                <a:latin typeface="+mn-lt"/>
                <a:ea typeface="+mn-ea"/>
                <a:cs typeface="+mn-cs"/>
              </a:rPr>
              <a:t>The USEPA has requested that scientifically defensible numerical nutrient criteria be developed to protect designated uses of water bodies (USEPA 2000).</a:t>
            </a:r>
          </a:p>
          <a:p>
            <a:pPr marL="171450" indent="-171450">
              <a:buFont typeface="Arial" pitchFamily="34" charset="0"/>
              <a:buChar char="•"/>
            </a:pPr>
            <a:r>
              <a:rPr lang="en-US" sz="1200" b="0" i="0" u="none" strike="noStrike" kern="1200" baseline="0" dirty="0" smtClean="0">
                <a:solidFill>
                  <a:schemeClr val="tx1"/>
                </a:solidFill>
                <a:latin typeface="+mn-lt"/>
                <a:ea typeface="+mn-ea"/>
                <a:cs typeface="+mn-cs"/>
              </a:rPr>
              <a:t>Because designated uses themselves are difficult to directly measure, nutrient levels of water bodies have been suggested as important indicators of designated uses.</a:t>
            </a:r>
          </a:p>
          <a:p>
            <a:pPr marL="171450" indent="-171450">
              <a:buFont typeface="Arial" pitchFamily="34" charset="0"/>
              <a:buChar char="•"/>
            </a:pPr>
            <a:r>
              <a:rPr lang="en-US" sz="1200" b="0" i="0" u="none" strike="noStrike" kern="1200" baseline="0" dirty="0" smtClean="0">
                <a:solidFill>
                  <a:schemeClr val="tx1"/>
                </a:solidFill>
                <a:latin typeface="+mn-lt"/>
                <a:ea typeface="+mn-ea"/>
                <a:cs typeface="+mn-cs"/>
              </a:rPr>
              <a:t>Look for the threshold where biological responses change when nutrients increase, because high nutrient levels don’t always indicate impairment.</a:t>
            </a:r>
          </a:p>
          <a:p>
            <a:pPr marL="171450" indent="-171450">
              <a:buFont typeface="Arial" pitchFamily="34" charset="0"/>
              <a:buChar char="•"/>
            </a:pPr>
            <a:r>
              <a:rPr lang="en-US" sz="1200" b="0" i="0" u="none" strike="noStrike" kern="1200" baseline="0" dirty="0" smtClean="0">
                <a:solidFill>
                  <a:schemeClr val="tx1"/>
                </a:solidFill>
                <a:latin typeface="+mn-lt"/>
                <a:ea typeface="+mn-ea"/>
                <a:cs typeface="+mn-cs"/>
              </a:rPr>
              <a:t>Take into account that biological responses will vary with nutrients within a given ecoregion. </a:t>
            </a:r>
          </a:p>
        </p:txBody>
      </p:sp>
      <p:sp>
        <p:nvSpPr>
          <p:cNvPr id="4" name="Slide Number Placeholder 3"/>
          <p:cNvSpPr>
            <a:spLocks noGrp="1"/>
          </p:cNvSpPr>
          <p:nvPr>
            <p:ph type="sldNum" sz="quarter" idx="10"/>
          </p:nvPr>
        </p:nvSpPr>
        <p:spPr/>
        <p:txBody>
          <a:bodyPr/>
          <a:lstStyle/>
          <a:p>
            <a:fld id="{C00F2BC2-73C9-47EF-BA24-580D7561BF1E}" type="slidenum">
              <a:rPr lang="en-US" smtClean="0"/>
              <a:t>7</a:t>
            </a:fld>
            <a:endParaRPr lang="en-US"/>
          </a:p>
        </p:txBody>
      </p:sp>
    </p:spTree>
    <p:extLst>
      <p:ext uri="{BB962C8B-B14F-4D97-AF65-F5344CB8AC3E}">
        <p14:creationId xmlns:p14="http://schemas.microsoft.com/office/powerpoint/2010/main" val="3357863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The purpose of developing nutrient criteria, either as an ecoregion or on a lake specific basis, is to ensure all lakes meet their designated uses (USEPA 2000). Except mercury impairments across the board,  FDL lakes are currently fully meeting their designated uses, despite having relatively high total phosphorus and Chlorophyll a on occasion.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These thresholds</a:t>
            </a:r>
            <a:r>
              <a:rPr lang="en-US" baseline="0" dirty="0" smtClean="0"/>
              <a:t> </a:t>
            </a:r>
            <a:r>
              <a:rPr lang="en-US" dirty="0" smtClean="0"/>
              <a:t>represent a direct measure of the support for aquatic life use designations for the lakes identified, and will be used to assess attainment of designated uses, prioritize restoration projects, and inform §401 certifications.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Because of the wide range of high water quality lakes with varying nutrient levels, researchers have recommended that more sensitive indicators of biological</a:t>
            </a:r>
            <a:r>
              <a:rPr lang="en-US" baseline="0" dirty="0" smtClean="0"/>
              <a:t> </a:t>
            </a:r>
            <a:r>
              <a:rPr lang="en-US" dirty="0" smtClean="0"/>
              <a:t>status be used to help determine what appropriate nutrient criteria should be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Soranno suggests lake-specific criteria based on the unique character of FDL lakes, which are also in the NLF ecoregion, that are higher than the more generalized MPCB criteria based on the larger ecoregion. This is due not only to the shallow nature, but also the highly colored open water conditions of the FDL lakes</a:t>
            </a:r>
            <a:endParaRPr lang="en-US" dirty="0" smtClean="0"/>
          </a:p>
          <a:p>
            <a:endParaRPr lang="en-US" dirty="0"/>
          </a:p>
        </p:txBody>
      </p:sp>
      <p:sp>
        <p:nvSpPr>
          <p:cNvPr id="4" name="Slide Number Placeholder 3"/>
          <p:cNvSpPr>
            <a:spLocks noGrp="1"/>
          </p:cNvSpPr>
          <p:nvPr>
            <p:ph type="sldNum" sz="quarter" idx="10"/>
          </p:nvPr>
        </p:nvSpPr>
        <p:spPr/>
        <p:txBody>
          <a:bodyPr/>
          <a:lstStyle/>
          <a:p>
            <a:fld id="{C00F2BC2-73C9-47EF-BA24-580D7561BF1E}" type="slidenum">
              <a:rPr lang="en-US" smtClean="0"/>
              <a:t>8</a:t>
            </a:fld>
            <a:endParaRPr lang="en-US"/>
          </a:p>
        </p:txBody>
      </p:sp>
    </p:spTree>
    <p:extLst>
      <p:ext uri="{BB962C8B-B14F-4D97-AF65-F5344CB8AC3E}">
        <p14:creationId xmlns:p14="http://schemas.microsoft.com/office/powerpoint/2010/main" val="3197286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studies.</a:t>
            </a:r>
            <a:r>
              <a:rPr lang="en-US" baseline="0" dirty="0" smtClean="0"/>
              <a:t> One to set nutrient criteria by comparing NLF lake data to FDL data. One to validate those standards by studying biological responses to nutrient levels.</a:t>
            </a:r>
            <a:endParaRPr lang="en-US" dirty="0"/>
          </a:p>
        </p:txBody>
      </p:sp>
      <p:sp>
        <p:nvSpPr>
          <p:cNvPr id="4" name="Slide Number Placeholder 3"/>
          <p:cNvSpPr>
            <a:spLocks noGrp="1"/>
          </p:cNvSpPr>
          <p:nvPr>
            <p:ph type="sldNum" sz="quarter" idx="10"/>
          </p:nvPr>
        </p:nvSpPr>
        <p:spPr/>
        <p:txBody>
          <a:bodyPr/>
          <a:lstStyle/>
          <a:p>
            <a:fld id="{C00F2BC2-73C9-47EF-BA24-580D7561BF1E}" type="slidenum">
              <a:rPr lang="en-US" smtClean="0"/>
              <a:t>9</a:t>
            </a:fld>
            <a:endParaRPr lang="en-US"/>
          </a:p>
        </p:txBody>
      </p:sp>
    </p:spTree>
    <p:extLst>
      <p:ext uri="{BB962C8B-B14F-4D97-AF65-F5344CB8AC3E}">
        <p14:creationId xmlns:p14="http://schemas.microsoft.com/office/powerpoint/2010/main" val="1223830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Also</a:t>
            </a:r>
            <a:r>
              <a:rPr lang="en-US" baseline="0" dirty="0" smtClean="0"/>
              <a:t> compared to Grand Portage lakes.</a:t>
            </a:r>
          </a:p>
          <a:p>
            <a:r>
              <a:rPr lang="en-US" sz="1200" b="0" i="0" u="none" strike="noStrike" kern="1200" baseline="0" dirty="0" smtClean="0">
                <a:solidFill>
                  <a:schemeClr val="tx1"/>
                </a:solidFill>
                <a:latin typeface="+mn-lt"/>
                <a:ea typeface="+mn-ea"/>
                <a:cs typeface="+mn-cs"/>
              </a:rPr>
              <a:t>Use the above expected conditions to calculate numeric nutrient criteria for each lake to protect designated uses. The nutrient criterion for each nutrient</a:t>
            </a:r>
          </a:p>
          <a:p>
            <a:r>
              <a:rPr lang="en-US" sz="1200" b="0" i="0" u="none" strike="noStrike" kern="1200" baseline="0" dirty="0" smtClean="0">
                <a:solidFill>
                  <a:schemeClr val="tx1"/>
                </a:solidFill>
                <a:latin typeface="+mn-lt"/>
                <a:ea typeface="+mn-ea"/>
                <a:cs typeface="+mn-cs"/>
              </a:rPr>
              <a:t>in each lake is calculated to be the upper 90th percentile of the samples within a season across all</a:t>
            </a:r>
          </a:p>
          <a:p>
            <a:r>
              <a:rPr lang="en-US" sz="1200" b="0" i="0" u="none" strike="noStrike" kern="1200" baseline="0" dirty="0" smtClean="0">
                <a:solidFill>
                  <a:schemeClr val="tx1"/>
                </a:solidFill>
                <a:latin typeface="+mn-lt"/>
                <a:ea typeface="+mn-ea"/>
                <a:cs typeface="+mn-cs"/>
              </a:rPr>
              <a:t>years.</a:t>
            </a:r>
            <a:endParaRPr lang="en-US" dirty="0" smtClean="0"/>
          </a:p>
          <a:p>
            <a:endParaRPr lang="en-US" dirty="0" smtClean="0"/>
          </a:p>
          <a:p>
            <a:r>
              <a:rPr lang="en-US" dirty="0" smtClean="0"/>
              <a:t>The acknowledgement of these lakes being in a minimally-impacted state is important because they presently have relatively high nutrient concentrations relative to lakes in the NLF ecoregion. However, these high nutrient levels can be attributed to shallow depth of the water bodies, and high DOC concentrations in the lakes</a:t>
            </a:r>
          </a:p>
          <a:p>
            <a:endParaRPr lang="en-US" dirty="0"/>
          </a:p>
        </p:txBody>
      </p:sp>
      <p:sp>
        <p:nvSpPr>
          <p:cNvPr id="4" name="Slide Number Placeholder 3"/>
          <p:cNvSpPr>
            <a:spLocks noGrp="1"/>
          </p:cNvSpPr>
          <p:nvPr>
            <p:ph type="sldNum" sz="quarter" idx="10"/>
          </p:nvPr>
        </p:nvSpPr>
        <p:spPr/>
        <p:txBody>
          <a:bodyPr/>
          <a:lstStyle/>
          <a:p>
            <a:fld id="{C00F2BC2-73C9-47EF-BA24-580D7561BF1E}" type="slidenum">
              <a:rPr lang="en-US" smtClean="0"/>
              <a:t>10</a:t>
            </a:fld>
            <a:endParaRPr lang="en-US"/>
          </a:p>
        </p:txBody>
      </p:sp>
    </p:spTree>
    <p:extLst>
      <p:ext uri="{BB962C8B-B14F-4D97-AF65-F5344CB8AC3E}">
        <p14:creationId xmlns:p14="http://schemas.microsoft.com/office/powerpoint/2010/main" val="4090935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Distribution of lake-specific nutrient criteria for each lake (blue diamonds), compared to median in black and the NLF criterion</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00F2BC2-73C9-47EF-BA24-580D7561BF1E}" type="slidenum">
              <a:rPr lang="en-US" smtClean="0"/>
              <a:t>11</a:t>
            </a:fld>
            <a:endParaRPr lang="en-US"/>
          </a:p>
        </p:txBody>
      </p:sp>
    </p:spTree>
    <p:extLst>
      <p:ext uri="{BB962C8B-B14F-4D97-AF65-F5344CB8AC3E}">
        <p14:creationId xmlns:p14="http://schemas.microsoft.com/office/powerpoint/2010/main" val="4260368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C86DD0C-E830-49DE-817D-8FCF4A5A1FFB}" type="datetimeFigureOut">
              <a:rPr lang="en-US" smtClean="0"/>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F20CB-4CDD-46A7-A7DA-34B65157FB0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86DD0C-E830-49DE-817D-8FCF4A5A1FFB}" type="datetimeFigureOut">
              <a:rPr lang="en-US" smtClean="0"/>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F20CB-4CDD-46A7-A7DA-34B65157FB0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6C86DD0C-E830-49DE-817D-8FCF4A5A1FFB}" type="datetimeFigureOut">
              <a:rPr lang="en-US" smtClean="0"/>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F20CB-4CDD-46A7-A7DA-34B65157FB0B}"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86DD0C-E830-49DE-817D-8FCF4A5A1FFB}" type="datetimeFigureOut">
              <a:rPr lang="en-US" smtClean="0"/>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F20CB-4CDD-46A7-A7DA-34B65157FB0B}"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86DD0C-E830-49DE-817D-8FCF4A5A1FFB}" type="datetimeFigureOut">
              <a:rPr lang="en-US" smtClean="0"/>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F20CB-4CDD-46A7-A7DA-34B65157FB0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6C86DD0C-E830-49DE-817D-8FCF4A5A1FFB}" type="datetimeFigureOut">
              <a:rPr lang="en-US" smtClean="0"/>
              <a:t>3/4/2019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5F20CB-4CDD-46A7-A7DA-34B65157FB0B}"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C86DD0C-E830-49DE-817D-8FCF4A5A1FFB}" type="datetimeFigureOut">
              <a:rPr lang="en-US" smtClean="0"/>
              <a:t>3/4/2019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5F20CB-4CDD-46A7-A7DA-34B65157FB0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86DD0C-E830-49DE-817D-8FCF4A5A1FFB}" type="datetimeFigureOut">
              <a:rPr lang="en-US" smtClean="0"/>
              <a:t>3/4/2019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5F20CB-4CDD-46A7-A7DA-34B65157FB0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6C86DD0C-E830-49DE-817D-8FCF4A5A1FFB}" type="datetimeFigureOut">
              <a:rPr lang="en-US" smtClean="0"/>
              <a:t>3/4/2019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5F20CB-4CDD-46A7-A7DA-34B65157FB0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6C86DD0C-E830-49DE-817D-8FCF4A5A1FFB}" type="datetimeFigureOut">
              <a:rPr lang="en-US" smtClean="0"/>
              <a:t>3/4/2019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5F20CB-4CDD-46A7-A7DA-34B65157FB0B}"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86DD0C-E830-49DE-817D-8FCF4A5A1FFB}" type="datetimeFigureOut">
              <a:rPr lang="en-US" smtClean="0"/>
              <a:t>3/4/2019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5F20CB-4CDD-46A7-A7DA-34B65157FB0B}"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6C86DD0C-E830-49DE-817D-8FCF4A5A1FFB}" type="datetimeFigureOut">
              <a:rPr lang="en-US" smtClean="0"/>
              <a:t>3/4/2019</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AD5F20CB-4CDD-46A7-A7DA-34B65157FB0B}"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01"/>
            <a:ext cx="7772400" cy="1470025"/>
          </a:xfrm>
        </p:spPr>
        <p:txBody>
          <a:bodyPr>
            <a:normAutofit/>
          </a:bodyPr>
          <a:lstStyle/>
          <a:p>
            <a:r>
              <a:rPr lang="en-US" dirty="0" smtClean="0"/>
              <a:t>Lake-Specific Nutrient Standards and ATTAINS</a:t>
            </a:r>
            <a:endParaRPr lang="en-US" dirty="0"/>
          </a:p>
        </p:txBody>
      </p:sp>
      <p:sp>
        <p:nvSpPr>
          <p:cNvPr id="3" name="Subtitle 2"/>
          <p:cNvSpPr>
            <a:spLocks noGrp="1"/>
          </p:cNvSpPr>
          <p:nvPr>
            <p:ph type="subTitle" idx="1"/>
          </p:nvPr>
        </p:nvSpPr>
        <p:spPr/>
        <p:txBody>
          <a:bodyPr>
            <a:normAutofit/>
          </a:bodyPr>
          <a:lstStyle/>
          <a:p>
            <a:r>
              <a:rPr lang="en-US" dirty="0" smtClean="0">
                <a:solidFill>
                  <a:schemeClr val="tx1"/>
                </a:solidFill>
              </a:rPr>
              <a:t>Kari Hedin</a:t>
            </a:r>
          </a:p>
          <a:p>
            <a:r>
              <a:rPr lang="en-US" dirty="0" smtClean="0">
                <a:solidFill>
                  <a:schemeClr val="tx1"/>
                </a:solidFill>
              </a:rPr>
              <a:t>Nancy Schuldt</a:t>
            </a:r>
          </a:p>
          <a:p>
            <a:r>
              <a:rPr lang="en-US" dirty="0" smtClean="0">
                <a:solidFill>
                  <a:schemeClr val="tx1"/>
                </a:solidFill>
              </a:rPr>
              <a:t>Fond du </a:t>
            </a:r>
            <a:r>
              <a:rPr lang="en-US" dirty="0">
                <a:solidFill>
                  <a:schemeClr val="tx1"/>
                </a:solidFill>
              </a:rPr>
              <a:t>L</a:t>
            </a:r>
            <a:r>
              <a:rPr lang="en-US" dirty="0" smtClean="0">
                <a:solidFill>
                  <a:schemeClr val="tx1"/>
                </a:solidFill>
              </a:rPr>
              <a:t>ac Reservation</a:t>
            </a:r>
            <a:endParaRPr lang="en-US" dirty="0">
              <a:solidFill>
                <a:schemeClr val="tx1"/>
              </a:solidFill>
            </a:endParaRPr>
          </a:p>
        </p:txBody>
      </p:sp>
    </p:spTree>
    <p:extLst>
      <p:ext uri="{BB962C8B-B14F-4D97-AF65-F5344CB8AC3E}">
        <p14:creationId xmlns:p14="http://schemas.microsoft.com/office/powerpoint/2010/main" val="42911437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819400"/>
            <a:ext cx="8458200" cy="3505200"/>
          </a:xfrm>
        </p:spPr>
        <p:txBody>
          <a:bodyPr>
            <a:normAutofit/>
          </a:bodyPr>
          <a:lstStyle/>
          <a:p>
            <a:r>
              <a:rPr lang="en-US" sz="2800" dirty="0" smtClean="0"/>
              <a:t>Assumption:  FDL lakes are in relatively undisturbed state.</a:t>
            </a:r>
          </a:p>
          <a:p>
            <a:r>
              <a:rPr lang="en-US" sz="2800" dirty="0" smtClean="0"/>
              <a:t>Using nutrient data from each lake, expected condition is calculated as the full range of expected concentrations for each variable and each lake.</a:t>
            </a:r>
          </a:p>
          <a:p>
            <a:r>
              <a:rPr lang="en-US" sz="2800" dirty="0" smtClean="0"/>
              <a:t>Nutrient criteria calculated as upper 90</a:t>
            </a:r>
            <a:r>
              <a:rPr lang="en-US" sz="2800" baseline="30000" dirty="0" smtClean="0"/>
              <a:t>th</a:t>
            </a:r>
            <a:r>
              <a:rPr lang="en-US" sz="2800" dirty="0" smtClean="0"/>
              <a:t> percentile of each variable within a season, across all years.</a:t>
            </a:r>
            <a:endParaRPr lang="en-US" dirty="0"/>
          </a:p>
        </p:txBody>
      </p:sp>
      <p:sp>
        <p:nvSpPr>
          <p:cNvPr id="2" name="Title 1"/>
          <p:cNvSpPr>
            <a:spLocks noGrp="1"/>
          </p:cNvSpPr>
          <p:nvPr>
            <p:ph type="title"/>
          </p:nvPr>
        </p:nvSpPr>
        <p:spPr/>
        <p:txBody>
          <a:bodyPr/>
          <a:lstStyle/>
          <a:p>
            <a:r>
              <a:rPr lang="en-US" dirty="0" smtClean="0"/>
              <a:t>Setting Nutrient Criteria</a:t>
            </a:r>
            <a:endParaRPr lang="en-US" dirty="0"/>
          </a:p>
        </p:txBody>
      </p:sp>
    </p:spTree>
    <p:extLst>
      <p:ext uri="{BB962C8B-B14F-4D97-AF65-F5344CB8AC3E}">
        <p14:creationId xmlns:p14="http://schemas.microsoft.com/office/powerpoint/2010/main" val="370886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2695575"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981200"/>
            <a:ext cx="2638425"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881312"/>
            <a:ext cx="2676525"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152400" y="109729"/>
            <a:ext cx="8915400" cy="1252728"/>
          </a:xfrm>
          <a:prstGeom prst="rect">
            <a:avLst/>
          </a:prstGeom>
        </p:spPr>
        <p:txBody>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t>Distribution of </a:t>
            </a:r>
            <a:r>
              <a:rPr lang="en-US" sz="3600" dirty="0" smtClean="0"/>
              <a:t>Lake-Specific Nutrient Criteria </a:t>
            </a:r>
            <a:endParaRPr lang="en-US" sz="3600" dirty="0"/>
          </a:p>
        </p:txBody>
      </p:sp>
    </p:spTree>
    <p:extLst>
      <p:ext uri="{BB962C8B-B14F-4D97-AF65-F5344CB8AC3E}">
        <p14:creationId xmlns:p14="http://schemas.microsoft.com/office/powerpoint/2010/main" val="12207138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0" y="4038601"/>
            <a:ext cx="9144000" cy="461665"/>
          </a:xfrm>
          <a:prstGeom prst="rect">
            <a:avLst/>
          </a:prstGeom>
          <a:noFill/>
        </p:spPr>
        <p:txBody>
          <a:bodyPr wrap="square" rtlCol="0">
            <a:spAutoFit/>
          </a:bodyPr>
          <a:lstStyle/>
          <a:p>
            <a:pPr algn="ctr"/>
            <a:r>
              <a:rPr lang="en-US" sz="2400" b="1" dirty="0" smtClean="0">
                <a:solidFill>
                  <a:schemeClr val="bg1"/>
                </a:solidFill>
              </a:rPr>
              <a:t>But….need to validate using biological community data</a:t>
            </a:r>
            <a:endParaRPr lang="en-US" sz="2400" b="1" dirty="0">
              <a:solidFill>
                <a:schemeClr val="bg1"/>
              </a:solidFill>
            </a:endParaRPr>
          </a:p>
        </p:txBody>
      </p:sp>
    </p:spTree>
    <p:extLst>
      <p:ext uri="{BB962C8B-B14F-4D97-AF65-F5344CB8AC3E}">
        <p14:creationId xmlns:p14="http://schemas.microsoft.com/office/powerpoint/2010/main" val="845403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438400"/>
            <a:ext cx="8762999" cy="4267200"/>
          </a:xfrm>
        </p:spPr>
        <p:txBody>
          <a:bodyPr>
            <a:normAutofit fontScale="55000" lnSpcReduction="20000"/>
          </a:bodyPr>
          <a:lstStyle/>
          <a:p>
            <a:r>
              <a:rPr lang="en-US" sz="5100" dirty="0" smtClean="0"/>
              <a:t>Algae </a:t>
            </a:r>
            <a:r>
              <a:rPr lang="en-US" sz="5100" dirty="0"/>
              <a:t>are generally considered one of the most sensitive indicators of changes to nutrient </a:t>
            </a:r>
            <a:r>
              <a:rPr lang="en-US" sz="5100" dirty="0" smtClean="0"/>
              <a:t>loading. </a:t>
            </a:r>
            <a:endParaRPr lang="en-US" sz="5100" dirty="0"/>
          </a:p>
          <a:p>
            <a:r>
              <a:rPr lang="en-US" sz="5100" dirty="0"/>
              <a:t>Chlorophyll a is a commonly and easily measured water quality indicator. But it is a cumulative indicator that can’t detect subtle shifts in nutrient loading</a:t>
            </a:r>
            <a:r>
              <a:rPr lang="en-US" sz="5100" dirty="0" smtClean="0"/>
              <a:t>.</a:t>
            </a:r>
          </a:p>
          <a:p>
            <a:r>
              <a:rPr lang="en-US" sz="5100" dirty="0"/>
              <a:t>Evaluate whether phytoplankton data support the finding that FDL lakes are unique, minimally impacted, and that lake specific criteria are appropriate.</a:t>
            </a:r>
          </a:p>
          <a:p>
            <a:r>
              <a:rPr lang="en-US" sz="5100" dirty="0" smtClean="0"/>
              <a:t>Compare </a:t>
            </a:r>
            <a:r>
              <a:rPr lang="en-US" sz="5100" dirty="0"/>
              <a:t>FDL lakes to </a:t>
            </a:r>
            <a:r>
              <a:rPr lang="en-US" sz="5100" dirty="0" smtClean="0"/>
              <a:t>moderately/highly </a:t>
            </a:r>
            <a:r>
              <a:rPr lang="en-US" sz="5100" dirty="0"/>
              <a:t>impacted lakes in </a:t>
            </a:r>
            <a:r>
              <a:rPr lang="en-US" sz="5100" dirty="0" smtClean="0"/>
              <a:t>Minneapolis metro area.</a:t>
            </a:r>
            <a:endParaRPr lang="en-US" sz="5100" dirty="0"/>
          </a:p>
          <a:p>
            <a:endParaRPr lang="en-US" sz="4000" dirty="0"/>
          </a:p>
          <a:p>
            <a:endParaRPr lang="en-US" dirty="0"/>
          </a:p>
        </p:txBody>
      </p:sp>
      <p:sp>
        <p:nvSpPr>
          <p:cNvPr id="2" name="Title 1"/>
          <p:cNvSpPr>
            <a:spLocks noGrp="1"/>
          </p:cNvSpPr>
          <p:nvPr>
            <p:ph type="title"/>
          </p:nvPr>
        </p:nvSpPr>
        <p:spPr/>
        <p:txBody>
          <a:bodyPr/>
          <a:lstStyle/>
          <a:p>
            <a:r>
              <a:rPr lang="en-US" dirty="0" smtClean="0"/>
              <a:t>Phytoplankton Analysis</a:t>
            </a:r>
            <a:endParaRPr lang="en-US" dirty="0"/>
          </a:p>
        </p:txBody>
      </p:sp>
    </p:spTree>
    <p:extLst>
      <p:ext uri="{BB962C8B-B14F-4D97-AF65-F5344CB8AC3E}">
        <p14:creationId xmlns:p14="http://schemas.microsoft.com/office/powerpoint/2010/main" val="294763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5904"/>
            <a:ext cx="8229600" cy="1642872"/>
          </a:xfrm>
        </p:spPr>
        <p:txBody>
          <a:bodyPr>
            <a:normAutofit fontScale="90000"/>
          </a:bodyPr>
          <a:lstStyle/>
          <a:p>
            <a:r>
              <a:rPr lang="en-US" sz="4000" dirty="0"/>
              <a:t>Relative percent algal composition by functional group classification for the five lake groups</a:t>
            </a:r>
            <a:r>
              <a:rPr lang="en-US" dirty="0"/>
              <a:t/>
            </a:r>
            <a:br>
              <a:rPr lang="en-US" dirty="0"/>
            </a:b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893" y="1887905"/>
            <a:ext cx="6315307" cy="4865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3303211"/>
            <a:ext cx="1200150"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63267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78259"/>
            <a:ext cx="889746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457200" y="128241"/>
            <a:ext cx="8229600" cy="804672"/>
          </a:xfrm>
          <a:prstGeom prst="rect">
            <a:avLst/>
          </a:prstGeom>
        </p:spPr>
        <p:txBody>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Linking to ATTAINS</a:t>
            </a:r>
            <a:endParaRPr lang="en-US" dirty="0"/>
          </a:p>
        </p:txBody>
      </p:sp>
      <p:sp>
        <p:nvSpPr>
          <p:cNvPr id="2" name="Oval 1"/>
          <p:cNvSpPr/>
          <p:nvPr/>
        </p:nvSpPr>
        <p:spPr>
          <a:xfrm>
            <a:off x="152400" y="5105400"/>
            <a:ext cx="4419600" cy="3048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03653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267200"/>
            <a:ext cx="8458200" cy="2387974"/>
          </a:xfrm>
        </p:spPr>
        <p:txBody>
          <a:bodyPr>
            <a:normAutofit/>
          </a:bodyPr>
          <a:lstStyle/>
          <a:p>
            <a:r>
              <a:rPr lang="en-US" sz="2800" dirty="0"/>
              <a:t>Eutrophication standards for lakes are compared to summer-average data. Exceedance of the total phosphorus and either the chlorophyll-a or Secchi disk transparency standard is required to indicate a polluted condition.</a:t>
            </a:r>
          </a:p>
        </p:txBody>
      </p:sp>
      <p:sp>
        <p:nvSpPr>
          <p:cNvPr id="2" name="Title 1"/>
          <p:cNvSpPr>
            <a:spLocks noGrp="1"/>
          </p:cNvSpPr>
          <p:nvPr>
            <p:ph type="title"/>
          </p:nvPr>
        </p:nvSpPr>
        <p:spPr/>
        <p:txBody>
          <a:bodyPr/>
          <a:lstStyle/>
          <a:p>
            <a:r>
              <a:rPr lang="en-US" dirty="0" smtClean="0"/>
              <a:t>Assessment Methodology</a:t>
            </a: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447800"/>
            <a:ext cx="3860801"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58102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84772928"/>
              </p:ext>
            </p:extLst>
          </p:nvPr>
        </p:nvGraphicFramePr>
        <p:xfrm>
          <a:off x="2057402" y="249556"/>
          <a:ext cx="5333999" cy="3926205"/>
        </p:xfrm>
        <a:graphic>
          <a:graphicData uri="http://schemas.openxmlformats.org/drawingml/2006/table">
            <a:tbl>
              <a:tblPr>
                <a:tableStyleId>{5C22544A-7EE6-4342-B048-85BDC9FD1C3A}</a:tableStyleId>
              </a:tblPr>
              <a:tblGrid>
                <a:gridCol w="2678446"/>
                <a:gridCol w="1442240"/>
                <a:gridCol w="1213313"/>
              </a:tblGrid>
              <a:tr h="253365">
                <a:tc>
                  <a:txBody>
                    <a:bodyPr/>
                    <a:lstStyle/>
                    <a:p>
                      <a:pPr algn="l" fontAlgn="b"/>
                      <a:r>
                        <a:rPr lang="en-US" sz="2000" b="1" u="none" strike="noStrike" dirty="0">
                          <a:effectLst/>
                        </a:rPr>
                        <a:t>Total Phosphorus </a:t>
                      </a:r>
                      <a:r>
                        <a:rPr lang="en-US" sz="2000" b="1" u="none" strike="noStrike" dirty="0" smtClean="0">
                          <a:effectLst/>
                        </a:rPr>
                        <a:t>Data </a:t>
                      </a:r>
                      <a:endParaRPr lang="en-US" sz="2000" b="1"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a:effectLst/>
                        </a:rPr>
                        <a:t> </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 </a:t>
                      </a:r>
                      <a:endParaRPr lang="en-US" sz="1600" b="0" i="0" u="none" strike="noStrike">
                        <a:solidFill>
                          <a:srgbClr val="000000"/>
                        </a:solidFill>
                        <a:effectLst/>
                        <a:latin typeface="Calibri"/>
                      </a:endParaRPr>
                    </a:p>
                  </a:txBody>
                  <a:tcPr marL="9525" marR="9525" marT="9525" marB="0" anchor="b"/>
                </a:tc>
              </a:tr>
              <a:tr h="571500">
                <a:tc>
                  <a:txBody>
                    <a:bodyPr/>
                    <a:lstStyle/>
                    <a:p>
                      <a:pPr algn="ctr" fontAlgn="ctr"/>
                      <a:r>
                        <a:rPr lang="en-US" sz="1600" u="none" strike="noStrike" dirty="0">
                          <a:effectLst/>
                        </a:rPr>
                        <a:t>Lake</a:t>
                      </a:r>
                      <a:endParaRPr lang="en-US" sz="1600" b="1" i="0" u="none" strike="noStrike" dirty="0">
                        <a:solidFill>
                          <a:srgbClr val="000000"/>
                        </a:solidFill>
                        <a:effectLst/>
                        <a:latin typeface="Calibri"/>
                      </a:endParaRPr>
                    </a:p>
                  </a:txBody>
                  <a:tcPr marL="9525" marR="9525" marT="9525" marB="0" anchor="ctr"/>
                </a:tc>
                <a:tc>
                  <a:txBody>
                    <a:bodyPr/>
                    <a:lstStyle/>
                    <a:p>
                      <a:pPr algn="l" fontAlgn="b"/>
                      <a:r>
                        <a:rPr lang="en-US" sz="1600" u="none" strike="noStrike">
                          <a:effectLst/>
                        </a:rPr>
                        <a:t>TP Threshold (mg/L)</a:t>
                      </a:r>
                      <a:endParaRPr lang="en-US" sz="1600" b="1"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TP Mean (mg/L)</a:t>
                      </a:r>
                      <a:endParaRPr lang="en-US" sz="1600" b="1" i="0" u="none" strike="noStrike">
                        <a:solidFill>
                          <a:srgbClr val="000000"/>
                        </a:solidFill>
                        <a:effectLst/>
                        <a:latin typeface="Calibri"/>
                      </a:endParaRPr>
                    </a:p>
                  </a:txBody>
                  <a:tcPr marL="9525" marR="9525" marT="9525" marB="0" anchor="b"/>
                </a:tc>
              </a:tr>
              <a:tr h="253365">
                <a:tc>
                  <a:txBody>
                    <a:bodyPr/>
                    <a:lstStyle/>
                    <a:p>
                      <a:pPr algn="l" fontAlgn="b"/>
                      <a:r>
                        <a:rPr lang="en-US" sz="1600" u="none" strike="noStrike" dirty="0">
                          <a:effectLst/>
                        </a:rPr>
                        <a:t>Joe Martin Lake</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a:effectLst/>
                        </a:rPr>
                        <a:t>0.015</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a:effectLst/>
                        </a:rPr>
                        <a:t>0.014</a:t>
                      </a:r>
                      <a:endParaRPr lang="en-US" sz="1600" b="0" i="0" u="none" strike="noStrike">
                        <a:solidFill>
                          <a:srgbClr val="000000"/>
                        </a:solidFill>
                        <a:effectLst/>
                        <a:latin typeface="Calibri"/>
                      </a:endParaRPr>
                    </a:p>
                  </a:txBody>
                  <a:tcPr marL="9525" marR="9525" marT="9525" marB="0" anchor="b"/>
                </a:tc>
              </a:tr>
              <a:tr h="253365">
                <a:tc>
                  <a:txBody>
                    <a:bodyPr/>
                    <a:lstStyle/>
                    <a:p>
                      <a:pPr algn="l" fontAlgn="b"/>
                      <a:r>
                        <a:rPr lang="en-US" sz="1600" u="none" strike="noStrike" dirty="0">
                          <a:effectLst/>
                        </a:rPr>
                        <a:t>Big Lake (North Basin)</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a:effectLst/>
                        </a:rPr>
                        <a:t>0.018</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a:effectLst/>
                        </a:rPr>
                        <a:t>0.015</a:t>
                      </a:r>
                      <a:endParaRPr lang="en-US" sz="1600" b="0" i="0" u="none" strike="noStrike">
                        <a:solidFill>
                          <a:srgbClr val="000000"/>
                        </a:solidFill>
                        <a:effectLst/>
                        <a:latin typeface="Calibri"/>
                      </a:endParaRPr>
                    </a:p>
                  </a:txBody>
                  <a:tcPr marL="9525" marR="9525" marT="9525" marB="0" anchor="b"/>
                </a:tc>
              </a:tr>
              <a:tr h="253365">
                <a:tc>
                  <a:txBody>
                    <a:bodyPr/>
                    <a:lstStyle/>
                    <a:p>
                      <a:pPr algn="l" fontAlgn="b"/>
                      <a:r>
                        <a:rPr lang="en-US" sz="1600" u="none" strike="noStrike">
                          <a:effectLst/>
                        </a:rPr>
                        <a:t>Big Lake (South Basin)</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dirty="0">
                          <a:effectLst/>
                        </a:rPr>
                        <a:t>0.021</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a:effectLst/>
                        </a:rPr>
                        <a:t>0.015</a:t>
                      </a:r>
                      <a:endParaRPr lang="en-US" sz="1600" b="0" i="0" u="none" strike="noStrike">
                        <a:solidFill>
                          <a:srgbClr val="000000"/>
                        </a:solidFill>
                        <a:effectLst/>
                        <a:latin typeface="Calibri"/>
                      </a:endParaRPr>
                    </a:p>
                  </a:txBody>
                  <a:tcPr marL="9525" marR="9525" marT="9525" marB="0" anchor="b"/>
                </a:tc>
              </a:tr>
              <a:tr h="253365">
                <a:tc>
                  <a:txBody>
                    <a:bodyPr/>
                    <a:lstStyle/>
                    <a:p>
                      <a:pPr algn="l" fontAlgn="b"/>
                      <a:r>
                        <a:rPr lang="en-US" sz="1600" u="none" strike="noStrike">
                          <a:effectLst/>
                        </a:rPr>
                        <a:t>Pat Martin Lake</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dirty="0">
                          <a:effectLst/>
                        </a:rPr>
                        <a:t>0.021</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a:effectLst/>
                        </a:rPr>
                        <a:t>0.019</a:t>
                      </a:r>
                      <a:endParaRPr lang="en-US" sz="1600" b="0" i="0" u="none" strike="noStrike">
                        <a:solidFill>
                          <a:srgbClr val="000000"/>
                        </a:solidFill>
                        <a:effectLst/>
                        <a:latin typeface="Calibri"/>
                      </a:endParaRPr>
                    </a:p>
                  </a:txBody>
                  <a:tcPr marL="9525" marR="9525" marT="9525" marB="0" anchor="b"/>
                </a:tc>
              </a:tr>
              <a:tr h="253365">
                <a:tc>
                  <a:txBody>
                    <a:bodyPr/>
                    <a:lstStyle/>
                    <a:p>
                      <a:pPr algn="l" fontAlgn="b"/>
                      <a:r>
                        <a:rPr lang="en-US" sz="1600" u="none" strike="noStrike" dirty="0">
                          <a:effectLst/>
                        </a:rPr>
                        <a:t>West Twin Lake (North Basin)</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a:effectLst/>
                        </a:rPr>
                        <a:t>0.022</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a:effectLst/>
                        </a:rPr>
                        <a:t>0.020</a:t>
                      </a:r>
                      <a:endParaRPr lang="en-US" sz="1600" b="0" i="0" u="none" strike="noStrike" dirty="0">
                        <a:solidFill>
                          <a:srgbClr val="000000"/>
                        </a:solidFill>
                        <a:effectLst/>
                        <a:latin typeface="Calibri"/>
                      </a:endParaRPr>
                    </a:p>
                  </a:txBody>
                  <a:tcPr marL="9525" marR="9525" marT="9525" marB="0" anchor="b"/>
                </a:tc>
              </a:tr>
              <a:tr h="253365">
                <a:tc>
                  <a:txBody>
                    <a:bodyPr/>
                    <a:lstStyle/>
                    <a:p>
                      <a:pPr algn="l" fontAlgn="b"/>
                      <a:r>
                        <a:rPr lang="en-US" sz="1600" u="none" strike="noStrike" dirty="0">
                          <a:effectLst/>
                        </a:rPr>
                        <a:t>Lost Lake</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a:effectLst/>
                        </a:rPr>
                        <a:t>0.023</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dirty="0">
                          <a:effectLst/>
                        </a:rPr>
                        <a:t>0.020</a:t>
                      </a:r>
                      <a:endParaRPr lang="en-US" sz="1600" b="0" i="0" u="none" strike="noStrike" dirty="0">
                        <a:solidFill>
                          <a:srgbClr val="000000"/>
                        </a:solidFill>
                        <a:effectLst/>
                        <a:latin typeface="Calibri"/>
                      </a:endParaRPr>
                    </a:p>
                  </a:txBody>
                  <a:tcPr marL="9525" marR="9525" marT="9525" marB="0" anchor="b"/>
                </a:tc>
              </a:tr>
              <a:tr h="253365">
                <a:tc>
                  <a:txBody>
                    <a:bodyPr/>
                    <a:lstStyle/>
                    <a:p>
                      <a:pPr algn="l" fontAlgn="b"/>
                      <a:r>
                        <a:rPr lang="en-US" sz="1600" u="none" strike="noStrike">
                          <a:effectLst/>
                        </a:rPr>
                        <a:t>West Twin Lake (South Basin)</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a:effectLst/>
                        </a:rPr>
                        <a:t>0.024</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dirty="0">
                          <a:effectLst/>
                        </a:rPr>
                        <a:t>0.020</a:t>
                      </a:r>
                      <a:endParaRPr lang="en-US" sz="1600" b="0" i="0" u="none" strike="noStrike" dirty="0">
                        <a:solidFill>
                          <a:srgbClr val="000000"/>
                        </a:solidFill>
                        <a:effectLst/>
                        <a:latin typeface="Calibri"/>
                      </a:endParaRPr>
                    </a:p>
                  </a:txBody>
                  <a:tcPr marL="9525" marR="9525" marT="9525" marB="0" anchor="b"/>
                </a:tc>
              </a:tr>
              <a:tr h="253365">
                <a:tc>
                  <a:txBody>
                    <a:bodyPr/>
                    <a:lstStyle/>
                    <a:p>
                      <a:pPr algn="l" fontAlgn="b"/>
                      <a:r>
                        <a:rPr lang="en-US" sz="1600" u="none" strike="noStrike">
                          <a:effectLst/>
                        </a:rPr>
                        <a:t>Perch Lake (North Basin)</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dirty="0">
                          <a:effectLst/>
                        </a:rPr>
                        <a:t>0.032</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a:effectLst/>
                        </a:rPr>
                        <a:t>0.025</a:t>
                      </a:r>
                      <a:endParaRPr lang="en-US" sz="1600" b="0" i="0" u="none" strike="noStrike" dirty="0">
                        <a:solidFill>
                          <a:srgbClr val="000000"/>
                        </a:solidFill>
                        <a:effectLst/>
                        <a:latin typeface="Calibri"/>
                      </a:endParaRPr>
                    </a:p>
                  </a:txBody>
                  <a:tcPr marL="9525" marR="9525" marT="9525" marB="0" anchor="b"/>
                </a:tc>
              </a:tr>
              <a:tr h="253365">
                <a:tc>
                  <a:txBody>
                    <a:bodyPr/>
                    <a:lstStyle/>
                    <a:p>
                      <a:pPr algn="l" fontAlgn="b"/>
                      <a:r>
                        <a:rPr lang="en-US" sz="1600" u="none" strike="noStrike" dirty="0">
                          <a:effectLst/>
                        </a:rPr>
                        <a:t>Sofie Lake</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a:effectLst/>
                        </a:rPr>
                        <a:t>0.036</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dirty="0">
                          <a:effectLst/>
                        </a:rPr>
                        <a:t>0.019</a:t>
                      </a:r>
                      <a:endParaRPr lang="en-US" sz="1600" b="0" i="0" u="none" strike="noStrike" dirty="0">
                        <a:solidFill>
                          <a:srgbClr val="000000"/>
                        </a:solidFill>
                        <a:effectLst/>
                        <a:latin typeface="Calibri"/>
                      </a:endParaRPr>
                    </a:p>
                  </a:txBody>
                  <a:tcPr marL="9525" marR="9525" marT="9525" marB="0" anchor="b"/>
                </a:tc>
              </a:tr>
              <a:tr h="253365">
                <a:tc>
                  <a:txBody>
                    <a:bodyPr/>
                    <a:lstStyle/>
                    <a:p>
                      <a:pPr algn="l" fontAlgn="b"/>
                      <a:r>
                        <a:rPr lang="en-US" sz="1600" u="none" strike="noStrike" dirty="0">
                          <a:effectLst/>
                        </a:rPr>
                        <a:t>Third Lake</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a:effectLst/>
                        </a:rPr>
                        <a:t>0.044</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dirty="0">
                          <a:effectLst/>
                        </a:rPr>
                        <a:t>0.025</a:t>
                      </a:r>
                      <a:endParaRPr lang="en-US" sz="1600" b="0" i="0" u="none" strike="noStrike" dirty="0">
                        <a:solidFill>
                          <a:srgbClr val="000000"/>
                        </a:solidFill>
                        <a:effectLst/>
                        <a:latin typeface="Calibri"/>
                      </a:endParaRPr>
                    </a:p>
                  </a:txBody>
                  <a:tcPr marL="9525" marR="9525" marT="9525" marB="0" anchor="b"/>
                </a:tc>
              </a:tr>
              <a:tr h="253365">
                <a:tc>
                  <a:txBody>
                    <a:bodyPr/>
                    <a:lstStyle/>
                    <a:p>
                      <a:pPr algn="l" fontAlgn="b"/>
                      <a:r>
                        <a:rPr lang="en-US" sz="1600" u="none" strike="noStrike">
                          <a:effectLst/>
                        </a:rPr>
                        <a:t>Perch Lake (South Basin)</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a:effectLst/>
                        </a:rPr>
                        <a:t>0.044</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dirty="0">
                          <a:effectLst/>
                        </a:rPr>
                        <a:t>0.032</a:t>
                      </a:r>
                      <a:endParaRPr lang="en-US" sz="1600" b="0" i="0" u="none" strike="noStrike" dirty="0">
                        <a:solidFill>
                          <a:srgbClr val="000000"/>
                        </a:solidFill>
                        <a:effectLst/>
                        <a:latin typeface="Calibri"/>
                      </a:endParaRPr>
                    </a:p>
                  </a:txBody>
                  <a:tcPr marL="9525" marR="9525" marT="9525" marB="0" anchor="b"/>
                </a:tc>
              </a:tr>
              <a:tr h="253365">
                <a:tc>
                  <a:txBody>
                    <a:bodyPr/>
                    <a:lstStyle/>
                    <a:p>
                      <a:pPr algn="l" fontAlgn="b"/>
                      <a:r>
                        <a:rPr lang="en-US" sz="1600" u="none" strike="noStrike">
                          <a:effectLst/>
                        </a:rPr>
                        <a:t>Simian Lake</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a:effectLst/>
                        </a:rPr>
                        <a:t>0.047</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dirty="0">
                          <a:effectLst/>
                        </a:rPr>
                        <a:t>0.039</a:t>
                      </a:r>
                      <a:endParaRPr lang="en-US" sz="1600" b="0" i="0" u="none" strike="noStrike" dirty="0">
                        <a:solidFill>
                          <a:srgbClr val="000000"/>
                        </a:solidFill>
                        <a:effectLst/>
                        <a:latin typeface="Calibri"/>
                      </a:endParaRPr>
                    </a:p>
                  </a:txBody>
                  <a:tcPr marL="9525" marR="9525" marT="9525" marB="0" anchor="b"/>
                </a:tc>
              </a:tr>
            </a:tbl>
          </a:graphicData>
        </a:graphic>
      </p:graphicFrame>
      <p:sp>
        <p:nvSpPr>
          <p:cNvPr id="3" name="TextBox 2"/>
          <p:cNvSpPr txBox="1"/>
          <p:nvPr/>
        </p:nvSpPr>
        <p:spPr>
          <a:xfrm>
            <a:off x="2" y="4226311"/>
            <a:ext cx="9245009" cy="2246769"/>
          </a:xfrm>
          <a:prstGeom prst="rect">
            <a:avLst/>
          </a:prstGeom>
          <a:noFill/>
        </p:spPr>
        <p:txBody>
          <a:bodyPr wrap="square" rtlCol="0">
            <a:spAutoFit/>
          </a:bodyPr>
          <a:lstStyle/>
          <a:p>
            <a:pPr algn="ctr"/>
            <a:r>
              <a:rPr lang="en-US" sz="2000" b="1" u="sng" dirty="0" smtClean="0"/>
              <a:t>Comparison to MN State Standards for Similar Lakes</a:t>
            </a:r>
          </a:p>
          <a:p>
            <a:pPr algn="ctr"/>
            <a:r>
              <a:rPr lang="en-US" sz="2000" dirty="0" smtClean="0"/>
              <a:t>Eutrophication Standards for Class 2Bd lakes, shallow lakes, and reservoirs:</a:t>
            </a:r>
          </a:p>
          <a:p>
            <a:pPr algn="ctr"/>
            <a:endParaRPr lang="en-US" sz="2000" dirty="0" smtClean="0"/>
          </a:p>
          <a:p>
            <a:pPr algn="ctr"/>
            <a:r>
              <a:rPr lang="en-US" sz="2000" dirty="0" smtClean="0"/>
              <a:t>Northern Lakes and Forests Ecoregion</a:t>
            </a:r>
            <a:endParaRPr lang="en-US" sz="2000" dirty="0"/>
          </a:p>
          <a:p>
            <a:pPr algn="ctr"/>
            <a:r>
              <a:rPr lang="en-US" sz="2000" dirty="0" smtClean="0"/>
              <a:t>TP: 0.03 </a:t>
            </a:r>
            <a:r>
              <a:rPr lang="en-US" sz="2000" dirty="0"/>
              <a:t>m</a:t>
            </a:r>
            <a:r>
              <a:rPr lang="en-US" sz="2000" dirty="0" smtClean="0"/>
              <a:t>g/L</a:t>
            </a:r>
          </a:p>
          <a:p>
            <a:pPr algn="ctr"/>
            <a:r>
              <a:rPr lang="en-US" sz="2000" dirty="0" smtClean="0"/>
              <a:t>North Central Hardwood Forest Ecoregion</a:t>
            </a:r>
          </a:p>
          <a:p>
            <a:pPr algn="ctr"/>
            <a:r>
              <a:rPr lang="en-US" sz="2000" dirty="0" smtClean="0"/>
              <a:t>TP: 0.04 </a:t>
            </a:r>
            <a:r>
              <a:rPr lang="en-US" sz="2000" dirty="0"/>
              <a:t>m</a:t>
            </a:r>
            <a:r>
              <a:rPr lang="en-US" sz="2000" dirty="0" smtClean="0"/>
              <a:t>g/L</a:t>
            </a:r>
            <a:endParaRPr lang="en-US" sz="2000" dirty="0"/>
          </a:p>
        </p:txBody>
      </p:sp>
    </p:spTree>
    <p:extLst>
      <p:ext uri="{BB962C8B-B14F-4D97-AF65-F5344CB8AC3E}">
        <p14:creationId xmlns:p14="http://schemas.microsoft.com/office/powerpoint/2010/main" val="4711621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0882" y="304800"/>
            <a:ext cx="8760717" cy="6461464"/>
          </a:xfrm>
          <a:prstGeom prst="rect">
            <a:avLst/>
          </a:prstGeom>
        </p:spPr>
      </p:pic>
    </p:spTree>
    <p:extLst>
      <p:ext uri="{BB962C8B-B14F-4D97-AF65-F5344CB8AC3E}">
        <p14:creationId xmlns:p14="http://schemas.microsoft.com/office/powerpoint/2010/main" val="29418744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59003564"/>
              </p:ext>
            </p:extLst>
          </p:nvPr>
        </p:nvGraphicFramePr>
        <p:xfrm>
          <a:off x="1600202" y="152402"/>
          <a:ext cx="5867401" cy="3609975"/>
        </p:xfrm>
        <a:graphic>
          <a:graphicData uri="http://schemas.openxmlformats.org/drawingml/2006/table">
            <a:tbl>
              <a:tblPr>
                <a:tableStyleId>{5C22544A-7EE6-4342-B048-85BDC9FD1C3A}</a:tableStyleId>
              </a:tblPr>
              <a:tblGrid>
                <a:gridCol w="2946291"/>
                <a:gridCol w="1586465"/>
                <a:gridCol w="1334645"/>
              </a:tblGrid>
              <a:tr h="253365">
                <a:tc>
                  <a:txBody>
                    <a:bodyPr/>
                    <a:lstStyle/>
                    <a:p>
                      <a:pPr algn="l" fontAlgn="b"/>
                      <a:r>
                        <a:rPr lang="en-US" sz="2000" b="1" u="none" strike="noStrike" dirty="0">
                          <a:effectLst/>
                        </a:rPr>
                        <a:t>Chlorophyll a data.</a:t>
                      </a:r>
                      <a:endParaRPr lang="en-US" sz="2000" b="1"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a:effectLst/>
                        </a:rPr>
                        <a:t> </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 </a:t>
                      </a:r>
                      <a:endParaRPr lang="en-US" sz="1600" b="0" i="0" u="none" strike="noStrike">
                        <a:solidFill>
                          <a:srgbClr val="000000"/>
                        </a:solidFill>
                        <a:effectLst/>
                        <a:latin typeface="Calibri"/>
                      </a:endParaRPr>
                    </a:p>
                  </a:txBody>
                  <a:tcPr marL="9525" marR="9525" marT="9525" marB="0" anchor="b"/>
                </a:tc>
              </a:tr>
              <a:tr h="762000">
                <a:tc>
                  <a:txBody>
                    <a:bodyPr/>
                    <a:lstStyle/>
                    <a:p>
                      <a:pPr algn="l" fontAlgn="ctr"/>
                      <a:r>
                        <a:rPr lang="en-US" sz="1600" u="none" strike="noStrike" dirty="0">
                          <a:effectLst/>
                        </a:rPr>
                        <a:t>Lake</a:t>
                      </a:r>
                      <a:endParaRPr lang="en-US" sz="1600" b="1" i="0" u="none" strike="noStrike" dirty="0">
                        <a:solidFill>
                          <a:srgbClr val="000000"/>
                        </a:solidFill>
                        <a:effectLst/>
                        <a:latin typeface="Calibri"/>
                      </a:endParaRPr>
                    </a:p>
                  </a:txBody>
                  <a:tcPr marL="9525" marR="9525" marT="9525" marB="0" anchor="ctr"/>
                </a:tc>
                <a:tc>
                  <a:txBody>
                    <a:bodyPr/>
                    <a:lstStyle/>
                    <a:p>
                      <a:pPr algn="l" fontAlgn="b"/>
                      <a:r>
                        <a:rPr lang="en-US" sz="1600" u="none" strike="noStrike" dirty="0">
                          <a:effectLst/>
                        </a:rPr>
                        <a:t> </a:t>
                      </a:r>
                      <a:r>
                        <a:rPr lang="en-US" sz="1600" u="none" strike="noStrike" dirty="0" err="1">
                          <a:effectLst/>
                        </a:rPr>
                        <a:t>Chl</a:t>
                      </a:r>
                      <a:r>
                        <a:rPr lang="en-US" sz="1600" u="none" strike="noStrike" dirty="0">
                          <a:effectLst/>
                        </a:rPr>
                        <a:t> a Threshold (</a:t>
                      </a:r>
                      <a:r>
                        <a:rPr lang="en-US" sz="1600" u="none" strike="noStrike" dirty="0" err="1">
                          <a:effectLst/>
                        </a:rPr>
                        <a:t>ug</a:t>
                      </a:r>
                      <a:r>
                        <a:rPr lang="en-US" sz="1600" u="none" strike="noStrike" dirty="0">
                          <a:effectLst/>
                        </a:rPr>
                        <a:t>/L)</a:t>
                      </a:r>
                      <a:endParaRPr lang="en-US" sz="1600" b="1"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a:effectLst/>
                        </a:rPr>
                        <a:t>Mean Summer Chl a (ug/L)</a:t>
                      </a:r>
                      <a:endParaRPr lang="en-US" sz="1600" b="1" i="0" u="none" strike="noStrike">
                        <a:solidFill>
                          <a:srgbClr val="000000"/>
                        </a:solidFill>
                        <a:effectLst/>
                        <a:latin typeface="Calibri"/>
                      </a:endParaRPr>
                    </a:p>
                  </a:txBody>
                  <a:tcPr marL="9525" marR="9525" marT="9525" marB="0" anchor="b"/>
                </a:tc>
              </a:tr>
              <a:tr h="253365">
                <a:tc>
                  <a:txBody>
                    <a:bodyPr/>
                    <a:lstStyle/>
                    <a:p>
                      <a:pPr algn="l" fontAlgn="b"/>
                      <a:r>
                        <a:rPr lang="en-US" sz="1600" u="none" strike="noStrike" dirty="0">
                          <a:effectLst/>
                        </a:rPr>
                        <a:t>Joe Martin Lake</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a:effectLst/>
                        </a:rPr>
                        <a:t>3</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a:effectLst/>
                        </a:rPr>
                        <a:t>2.95</a:t>
                      </a:r>
                      <a:endParaRPr lang="en-US" sz="1600" b="0" i="0" u="none" strike="noStrike">
                        <a:solidFill>
                          <a:srgbClr val="000000"/>
                        </a:solidFill>
                        <a:effectLst/>
                        <a:latin typeface="Calibri"/>
                      </a:endParaRPr>
                    </a:p>
                  </a:txBody>
                  <a:tcPr marL="9525" marR="9525" marT="9525" marB="0" anchor="b"/>
                </a:tc>
              </a:tr>
              <a:tr h="253365">
                <a:tc>
                  <a:txBody>
                    <a:bodyPr/>
                    <a:lstStyle/>
                    <a:p>
                      <a:pPr algn="l" fontAlgn="b"/>
                      <a:r>
                        <a:rPr lang="en-US" sz="1600" u="none" strike="noStrike">
                          <a:effectLst/>
                        </a:rPr>
                        <a:t>Big Lake</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dirty="0">
                          <a:effectLst/>
                        </a:rPr>
                        <a:t>7</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a:effectLst/>
                        </a:rPr>
                        <a:t>3.22</a:t>
                      </a:r>
                      <a:endParaRPr lang="en-US" sz="1600" b="0" i="0" u="none" strike="noStrike">
                        <a:solidFill>
                          <a:srgbClr val="000000"/>
                        </a:solidFill>
                        <a:effectLst/>
                        <a:latin typeface="Calibri"/>
                      </a:endParaRPr>
                    </a:p>
                  </a:txBody>
                  <a:tcPr marL="9525" marR="9525" marT="9525" marB="0" anchor="b"/>
                </a:tc>
              </a:tr>
              <a:tr h="253365">
                <a:tc>
                  <a:txBody>
                    <a:bodyPr/>
                    <a:lstStyle/>
                    <a:p>
                      <a:pPr algn="l" fontAlgn="b"/>
                      <a:r>
                        <a:rPr lang="en-US" sz="1600" u="none" strike="noStrike">
                          <a:effectLst/>
                        </a:rPr>
                        <a:t>Pat Martin Lake</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dirty="0">
                          <a:effectLst/>
                        </a:rPr>
                        <a:t>7</a:t>
                      </a:r>
                      <a:endParaRPr lang="en-US" sz="1600" b="0" i="0" u="none" strike="noStrike" dirty="0">
                        <a:solidFill>
                          <a:srgbClr val="000000"/>
                        </a:solidFill>
                        <a:effectLst/>
                        <a:latin typeface="Calibri"/>
                      </a:endParaRPr>
                    </a:p>
                  </a:txBody>
                  <a:tcPr marL="9525" marR="9525" marT="9525" marB="0" anchor="b"/>
                </a:tc>
                <a:tc>
                  <a:txBody>
                    <a:bodyPr/>
                    <a:lstStyle/>
                    <a:p>
                      <a:pPr algn="r" fontAlgn="ctr"/>
                      <a:r>
                        <a:rPr lang="en-US" sz="1600" u="none" strike="noStrike">
                          <a:effectLst/>
                        </a:rPr>
                        <a:t>7.09</a:t>
                      </a:r>
                      <a:endParaRPr lang="en-US" sz="1600" b="0" i="0" u="none" strike="noStrike">
                        <a:solidFill>
                          <a:srgbClr val="000000"/>
                        </a:solidFill>
                        <a:effectLst/>
                        <a:latin typeface="Calibri"/>
                      </a:endParaRPr>
                    </a:p>
                  </a:txBody>
                  <a:tcPr marL="9525" marR="9525" marT="9525" marB="0" anchor="ctr"/>
                </a:tc>
              </a:tr>
              <a:tr h="253365">
                <a:tc>
                  <a:txBody>
                    <a:bodyPr/>
                    <a:lstStyle/>
                    <a:p>
                      <a:pPr algn="l" fontAlgn="b"/>
                      <a:r>
                        <a:rPr lang="en-US" sz="1600" u="none" strike="noStrike">
                          <a:effectLst/>
                        </a:rPr>
                        <a:t>Perch Lake (South Basin)</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dirty="0">
                          <a:effectLst/>
                        </a:rPr>
                        <a:t>8</a:t>
                      </a:r>
                      <a:endParaRPr lang="en-US" sz="1600" b="0" i="0" u="none" strike="noStrike" dirty="0">
                        <a:solidFill>
                          <a:srgbClr val="000000"/>
                        </a:solidFill>
                        <a:effectLst/>
                        <a:latin typeface="Calibri"/>
                      </a:endParaRPr>
                    </a:p>
                  </a:txBody>
                  <a:tcPr marL="9525" marR="9525" marT="9525" marB="0" anchor="b"/>
                </a:tc>
                <a:tc>
                  <a:txBody>
                    <a:bodyPr/>
                    <a:lstStyle/>
                    <a:p>
                      <a:pPr algn="r" fontAlgn="ctr"/>
                      <a:r>
                        <a:rPr lang="en-US" sz="1600" u="none" strike="noStrike">
                          <a:effectLst/>
                        </a:rPr>
                        <a:t>5.24</a:t>
                      </a:r>
                      <a:endParaRPr lang="en-US" sz="1600" b="0" i="0" u="none" strike="noStrike">
                        <a:solidFill>
                          <a:srgbClr val="000000"/>
                        </a:solidFill>
                        <a:effectLst/>
                        <a:latin typeface="Calibri"/>
                      </a:endParaRPr>
                    </a:p>
                  </a:txBody>
                  <a:tcPr marL="9525" marR="9525" marT="9525" marB="0" anchor="ctr"/>
                </a:tc>
              </a:tr>
              <a:tr h="253365">
                <a:tc>
                  <a:txBody>
                    <a:bodyPr/>
                    <a:lstStyle/>
                    <a:p>
                      <a:pPr algn="l" fontAlgn="b"/>
                      <a:r>
                        <a:rPr lang="en-US" sz="1600" u="none" strike="noStrike">
                          <a:effectLst/>
                        </a:rPr>
                        <a:t>West Twin Lake</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dirty="0">
                          <a:effectLst/>
                        </a:rPr>
                        <a:t>11</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a:effectLst/>
                        </a:rPr>
                        <a:t>7.98</a:t>
                      </a:r>
                      <a:endParaRPr lang="en-US" sz="1600" b="0" i="0" u="none" strike="noStrike">
                        <a:solidFill>
                          <a:srgbClr val="000000"/>
                        </a:solidFill>
                        <a:effectLst/>
                        <a:latin typeface="Calibri"/>
                      </a:endParaRPr>
                    </a:p>
                  </a:txBody>
                  <a:tcPr marL="9525" marR="9525" marT="9525" marB="0" anchor="b"/>
                </a:tc>
              </a:tr>
              <a:tr h="253365">
                <a:tc>
                  <a:txBody>
                    <a:bodyPr/>
                    <a:lstStyle/>
                    <a:p>
                      <a:pPr algn="l" fontAlgn="b"/>
                      <a:r>
                        <a:rPr lang="en-US" sz="1600" u="none" strike="noStrike">
                          <a:effectLst/>
                        </a:rPr>
                        <a:t>Lost Lake</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dirty="0">
                          <a:effectLst/>
                        </a:rPr>
                        <a:t>13</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a:effectLst/>
                        </a:rPr>
                        <a:t>9.62</a:t>
                      </a:r>
                      <a:endParaRPr lang="en-US" sz="1600" b="0" i="0" u="none" strike="noStrike">
                        <a:solidFill>
                          <a:srgbClr val="000000"/>
                        </a:solidFill>
                        <a:effectLst/>
                        <a:latin typeface="Calibri"/>
                      </a:endParaRPr>
                    </a:p>
                  </a:txBody>
                  <a:tcPr marL="9525" marR="9525" marT="9525" marB="0" anchor="b"/>
                </a:tc>
              </a:tr>
              <a:tr h="253365">
                <a:tc>
                  <a:txBody>
                    <a:bodyPr/>
                    <a:lstStyle/>
                    <a:p>
                      <a:pPr algn="l" fontAlgn="b"/>
                      <a:r>
                        <a:rPr lang="en-US" sz="1600" u="none" strike="noStrike">
                          <a:effectLst/>
                        </a:rPr>
                        <a:t>Simian Lake</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dirty="0">
                          <a:effectLst/>
                        </a:rPr>
                        <a:t>16</a:t>
                      </a:r>
                      <a:endParaRPr lang="en-US" sz="1600" b="0" i="0" u="none" strike="noStrike" dirty="0">
                        <a:solidFill>
                          <a:srgbClr val="000000"/>
                        </a:solidFill>
                        <a:effectLst/>
                        <a:latin typeface="Calibri"/>
                      </a:endParaRPr>
                    </a:p>
                  </a:txBody>
                  <a:tcPr marL="9525" marR="9525" marT="9525" marB="0" anchor="b"/>
                </a:tc>
                <a:tc>
                  <a:txBody>
                    <a:bodyPr/>
                    <a:lstStyle/>
                    <a:p>
                      <a:pPr algn="r" fontAlgn="ctr"/>
                      <a:r>
                        <a:rPr lang="en-US" sz="1600" u="none" strike="noStrike" dirty="0">
                          <a:effectLst/>
                        </a:rPr>
                        <a:t>14.86</a:t>
                      </a:r>
                      <a:endParaRPr lang="en-US" sz="1600" b="0" i="0" u="none" strike="noStrike" dirty="0">
                        <a:solidFill>
                          <a:srgbClr val="000000"/>
                        </a:solidFill>
                        <a:effectLst/>
                        <a:latin typeface="Calibri"/>
                      </a:endParaRPr>
                    </a:p>
                  </a:txBody>
                  <a:tcPr marL="9525" marR="9525" marT="9525" marB="0" anchor="ctr"/>
                </a:tc>
              </a:tr>
              <a:tr h="253365">
                <a:tc>
                  <a:txBody>
                    <a:bodyPr/>
                    <a:lstStyle/>
                    <a:p>
                      <a:pPr algn="l" fontAlgn="b"/>
                      <a:r>
                        <a:rPr lang="en-US" sz="1600" u="none" strike="noStrike">
                          <a:effectLst/>
                        </a:rPr>
                        <a:t>Perch Lake (North Basin)</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a:effectLst/>
                        </a:rPr>
                        <a:t>18</a:t>
                      </a:r>
                      <a:endParaRPr lang="en-US" sz="1600" b="0" i="0" u="none" strike="noStrike">
                        <a:solidFill>
                          <a:srgbClr val="000000"/>
                        </a:solidFill>
                        <a:effectLst/>
                        <a:latin typeface="Calibri"/>
                      </a:endParaRPr>
                    </a:p>
                  </a:txBody>
                  <a:tcPr marL="9525" marR="9525" marT="9525" marB="0" anchor="b"/>
                </a:tc>
                <a:tc>
                  <a:txBody>
                    <a:bodyPr/>
                    <a:lstStyle/>
                    <a:p>
                      <a:pPr algn="r" fontAlgn="ctr"/>
                      <a:r>
                        <a:rPr lang="en-US" sz="1600" u="none" strike="noStrike" dirty="0">
                          <a:effectLst/>
                        </a:rPr>
                        <a:t>10.06</a:t>
                      </a:r>
                      <a:endParaRPr lang="en-US" sz="1600" b="0" i="0" u="none" strike="noStrike" dirty="0">
                        <a:solidFill>
                          <a:srgbClr val="000000"/>
                        </a:solidFill>
                        <a:effectLst/>
                        <a:latin typeface="Calibri"/>
                      </a:endParaRPr>
                    </a:p>
                  </a:txBody>
                  <a:tcPr marL="9525" marR="9525" marT="9525" marB="0" anchor="ctr"/>
                </a:tc>
              </a:tr>
              <a:tr h="253365">
                <a:tc>
                  <a:txBody>
                    <a:bodyPr/>
                    <a:lstStyle/>
                    <a:p>
                      <a:pPr algn="l" fontAlgn="b"/>
                      <a:r>
                        <a:rPr lang="en-US" sz="1600" u="none" strike="noStrike">
                          <a:effectLst/>
                        </a:rPr>
                        <a:t>Sofie Lake</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a:effectLst/>
                        </a:rPr>
                        <a:t>33</a:t>
                      </a:r>
                      <a:endParaRPr lang="en-US" sz="1600" b="0" i="0" u="none" strike="noStrike">
                        <a:solidFill>
                          <a:srgbClr val="000000"/>
                        </a:solidFill>
                        <a:effectLst/>
                        <a:latin typeface="Calibri"/>
                      </a:endParaRPr>
                    </a:p>
                  </a:txBody>
                  <a:tcPr marL="9525" marR="9525" marT="9525" marB="0" anchor="b"/>
                </a:tc>
                <a:tc>
                  <a:txBody>
                    <a:bodyPr/>
                    <a:lstStyle/>
                    <a:p>
                      <a:pPr algn="r" fontAlgn="ctr"/>
                      <a:r>
                        <a:rPr lang="en-US" sz="1600" u="none" strike="noStrike" dirty="0">
                          <a:effectLst/>
                        </a:rPr>
                        <a:t>6.78</a:t>
                      </a:r>
                      <a:endParaRPr lang="en-US" sz="1600" b="0" i="0" u="none" strike="noStrike" dirty="0">
                        <a:solidFill>
                          <a:srgbClr val="000000"/>
                        </a:solidFill>
                        <a:effectLst/>
                        <a:latin typeface="Calibri"/>
                      </a:endParaRPr>
                    </a:p>
                  </a:txBody>
                  <a:tcPr marL="9525" marR="9525" marT="9525" marB="0" anchor="ctr"/>
                </a:tc>
              </a:tr>
              <a:tr h="253365">
                <a:tc>
                  <a:txBody>
                    <a:bodyPr/>
                    <a:lstStyle/>
                    <a:p>
                      <a:pPr algn="l" fontAlgn="b"/>
                      <a:r>
                        <a:rPr lang="en-US" sz="1600" u="none" strike="noStrike">
                          <a:effectLst/>
                        </a:rPr>
                        <a:t>Third Lake</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a:effectLst/>
                        </a:rPr>
                        <a:t>44</a:t>
                      </a:r>
                      <a:endParaRPr lang="en-US" sz="1600" b="0" i="0" u="none" strike="noStrike">
                        <a:solidFill>
                          <a:srgbClr val="000000"/>
                        </a:solidFill>
                        <a:effectLst/>
                        <a:latin typeface="Calibri"/>
                      </a:endParaRPr>
                    </a:p>
                  </a:txBody>
                  <a:tcPr marL="9525" marR="9525" marT="9525" marB="0" anchor="b"/>
                </a:tc>
                <a:tc>
                  <a:txBody>
                    <a:bodyPr/>
                    <a:lstStyle/>
                    <a:p>
                      <a:pPr algn="r" fontAlgn="ctr"/>
                      <a:r>
                        <a:rPr lang="en-US" sz="1600" u="none" strike="noStrike" dirty="0">
                          <a:effectLst/>
                        </a:rPr>
                        <a:t>11.97</a:t>
                      </a:r>
                      <a:endParaRPr lang="en-US" sz="1600" b="0" i="0" u="none" strike="noStrike" dirty="0">
                        <a:solidFill>
                          <a:srgbClr val="000000"/>
                        </a:solidFill>
                        <a:effectLst/>
                        <a:latin typeface="Calibri"/>
                      </a:endParaRPr>
                    </a:p>
                  </a:txBody>
                  <a:tcPr marL="9525" marR="9525" marT="9525" marB="0" anchor="ctr"/>
                </a:tc>
              </a:tr>
            </a:tbl>
          </a:graphicData>
        </a:graphic>
      </p:graphicFrame>
      <p:sp>
        <p:nvSpPr>
          <p:cNvPr id="3" name="TextBox 2"/>
          <p:cNvSpPr txBox="1"/>
          <p:nvPr/>
        </p:nvSpPr>
        <p:spPr>
          <a:xfrm>
            <a:off x="2" y="4114801"/>
            <a:ext cx="9245009" cy="2246769"/>
          </a:xfrm>
          <a:prstGeom prst="rect">
            <a:avLst/>
          </a:prstGeom>
          <a:noFill/>
        </p:spPr>
        <p:txBody>
          <a:bodyPr wrap="square" rtlCol="0">
            <a:spAutoFit/>
          </a:bodyPr>
          <a:lstStyle/>
          <a:p>
            <a:pPr algn="ctr"/>
            <a:r>
              <a:rPr lang="en-US" sz="2000" b="1" u="sng" dirty="0" smtClean="0"/>
              <a:t>Comparison to MN State Standards for Similar Lakes</a:t>
            </a:r>
          </a:p>
          <a:p>
            <a:pPr algn="ctr"/>
            <a:r>
              <a:rPr lang="en-US" sz="2000" dirty="0" smtClean="0"/>
              <a:t>Eutrophication Standards for Class 2Bd lakes, shallow lakes, and reservoirs:</a:t>
            </a:r>
          </a:p>
          <a:p>
            <a:pPr algn="ctr"/>
            <a:endParaRPr lang="en-US" sz="2000" dirty="0" smtClean="0"/>
          </a:p>
          <a:p>
            <a:pPr algn="ctr"/>
            <a:r>
              <a:rPr lang="en-US" sz="2000" dirty="0" smtClean="0"/>
              <a:t>Northern Lakes and Forests Ecoregion</a:t>
            </a:r>
            <a:endParaRPr lang="en-US" sz="2000" dirty="0"/>
          </a:p>
          <a:p>
            <a:pPr algn="ctr"/>
            <a:r>
              <a:rPr lang="en-US" sz="2000" dirty="0" smtClean="0"/>
              <a:t>TP: 9 </a:t>
            </a:r>
            <a:r>
              <a:rPr lang="en-US" sz="2000" dirty="0" err="1" smtClean="0"/>
              <a:t>ug</a:t>
            </a:r>
            <a:r>
              <a:rPr lang="en-US" sz="2000" dirty="0" smtClean="0"/>
              <a:t>/L</a:t>
            </a:r>
          </a:p>
          <a:p>
            <a:pPr algn="ctr"/>
            <a:r>
              <a:rPr lang="en-US" sz="2000" dirty="0" smtClean="0"/>
              <a:t>North Central Hardwood Forest Ecoregion:</a:t>
            </a:r>
          </a:p>
          <a:p>
            <a:pPr algn="ctr"/>
            <a:r>
              <a:rPr lang="en-US" sz="2000" dirty="0" smtClean="0"/>
              <a:t>TP: 14 </a:t>
            </a:r>
            <a:r>
              <a:rPr lang="en-US" sz="2000" dirty="0" err="1" smtClean="0"/>
              <a:t>ug</a:t>
            </a:r>
            <a:r>
              <a:rPr lang="en-US" sz="2000" dirty="0" smtClean="0"/>
              <a:t>/L</a:t>
            </a:r>
            <a:endParaRPr lang="en-US" sz="2000" dirty="0"/>
          </a:p>
        </p:txBody>
      </p:sp>
    </p:spTree>
    <p:extLst>
      <p:ext uri="{BB962C8B-B14F-4D97-AF65-F5344CB8AC3E}">
        <p14:creationId xmlns:p14="http://schemas.microsoft.com/office/powerpoint/2010/main" val="19415216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237"/>
            <a:ext cx="5181600" cy="6705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2" y="304801"/>
            <a:ext cx="2384425" cy="242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69359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610599" cy="64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58239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p:txBody>
          <a:bodyPr/>
          <a:lstStyle/>
          <a:p>
            <a:endParaRPr lang="en-US"/>
          </a:p>
        </p:txBody>
      </p:sp>
      <p:pic>
        <p:nvPicPr>
          <p:cNvPr id="5" name="Picture 1"/>
          <p:cNvPicPr>
            <a:picLocks noChangeAspect="1" noChangeArrowheads="1"/>
          </p:cNvPicPr>
          <p:nvPr/>
        </p:nvPicPr>
        <p:blipFill>
          <a:blip r:embed="rId2" cstate="print"/>
          <a:srcRect/>
          <a:stretch>
            <a:fillRect/>
          </a:stretch>
        </p:blipFill>
        <p:spPr bwMode="auto">
          <a:xfrm>
            <a:off x="0" y="0"/>
            <a:ext cx="9525000" cy="7143751"/>
          </a:xfrm>
          <a:prstGeom prst="rect">
            <a:avLst/>
          </a:prstGeom>
          <a:noFill/>
          <a:ln w="9525">
            <a:noFill/>
            <a:miter lim="800000"/>
            <a:headEnd/>
            <a:tailEnd/>
          </a:ln>
          <a:effectLst/>
        </p:spPr>
      </p:pic>
    </p:spTree>
    <p:extLst>
      <p:ext uri="{BB962C8B-B14F-4D97-AF65-F5344CB8AC3E}">
        <p14:creationId xmlns:p14="http://schemas.microsoft.com/office/powerpoint/2010/main" val="38773418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11236778"/>
              </p:ext>
            </p:extLst>
          </p:nvPr>
        </p:nvGraphicFramePr>
        <p:xfrm>
          <a:off x="228600" y="380992"/>
          <a:ext cx="8686800" cy="6172203"/>
        </p:xfrm>
        <a:graphic>
          <a:graphicData uri="http://schemas.openxmlformats.org/drawingml/2006/table">
            <a:tbl>
              <a:tblPr/>
              <a:tblGrid>
                <a:gridCol w="2236059"/>
                <a:gridCol w="1191585"/>
                <a:gridCol w="1048154"/>
                <a:gridCol w="1180551"/>
                <a:gridCol w="3030451"/>
              </a:tblGrid>
              <a:tr h="1718558">
                <a:tc>
                  <a:txBody>
                    <a:bodyPr/>
                    <a:lstStyle/>
                    <a:p>
                      <a:pPr algn="ctr" fontAlgn="b"/>
                      <a:r>
                        <a:rPr lang="en-US" sz="1400" b="1" i="0" u="none" strike="noStrike" dirty="0">
                          <a:solidFill>
                            <a:srgbClr val="000000"/>
                          </a:solidFill>
                          <a:effectLst/>
                          <a:latin typeface="Calibri"/>
                        </a:rPr>
                        <a:t>Lake Name</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a:rPr>
                        <a:t>Percent Exceedance for Lake-Specific Phosphorus Criteria Jun-Sept</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a:rPr>
                        <a:t>Percent Exceedance for Lake-Specific Chlorophyll a Criteria Jun-Sept</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a:rPr>
                        <a:t>Percent Exceedance for Lake-Specific Secchi Criteria Jun-Sept</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a:rPr>
                        <a:t>Notes</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221">
                <a:tc>
                  <a:txBody>
                    <a:bodyPr/>
                    <a:lstStyle/>
                    <a:p>
                      <a:pPr algn="l" fontAlgn="b"/>
                      <a:r>
                        <a:rPr lang="en-US" sz="1400" b="0" i="0" u="none" strike="noStrike">
                          <a:solidFill>
                            <a:srgbClr val="000000"/>
                          </a:solidFill>
                          <a:effectLst/>
                          <a:latin typeface="Calibri"/>
                        </a:rPr>
                        <a:t>Big Lake (North Basin) </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a:rPr>
                        <a:t>13</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r" fontAlgn="b"/>
                      <a:r>
                        <a:rPr lang="en-US" sz="1400" b="0" i="0" u="none" strike="noStrike" dirty="0">
                          <a:solidFill>
                            <a:srgbClr val="000000"/>
                          </a:solidFill>
                          <a:effectLst/>
                          <a:latin typeface="Calibri"/>
                        </a:rPr>
                        <a:t>7</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a:rPr>
                        <a:t>0</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1435">
                <a:tc>
                  <a:txBody>
                    <a:bodyPr/>
                    <a:lstStyle/>
                    <a:p>
                      <a:pPr algn="l" fontAlgn="b"/>
                      <a:r>
                        <a:rPr lang="en-US" sz="1400" b="0" i="0" u="none" strike="noStrike">
                          <a:solidFill>
                            <a:srgbClr val="000000"/>
                          </a:solidFill>
                          <a:effectLst/>
                          <a:latin typeface="Calibri"/>
                        </a:rPr>
                        <a:t>Big Lake (South Basin)</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a:rPr>
                        <a:t>0</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a:rPr>
                        <a:t>0</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a:rPr>
                        <a:t>100</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r>
                        <a:rPr lang="en-US" sz="1400" b="0" i="0" u="none" strike="noStrike" dirty="0" smtClean="0">
                          <a:solidFill>
                            <a:srgbClr val="000000"/>
                          </a:solidFill>
                          <a:effectLst/>
                          <a:latin typeface="Calibri"/>
                        </a:rPr>
                        <a:t> Due </a:t>
                      </a:r>
                      <a:r>
                        <a:rPr lang="en-US" sz="1400" b="0" i="0" u="none" strike="noStrike" dirty="0">
                          <a:solidFill>
                            <a:srgbClr val="000000"/>
                          </a:solidFill>
                          <a:effectLst/>
                          <a:latin typeface="Calibri"/>
                        </a:rPr>
                        <a:t>to Secchi sitting on lake bottom at 5 </a:t>
                      </a:r>
                      <a:r>
                        <a:rPr lang="en-US" sz="1400" b="0" i="0" u="none" strike="noStrike" dirty="0" smtClean="0">
                          <a:solidFill>
                            <a:srgbClr val="000000"/>
                          </a:solidFill>
                          <a:effectLst/>
                          <a:latin typeface="Calibri"/>
                        </a:rPr>
                        <a:t>  </a:t>
                      </a:r>
                    </a:p>
                    <a:p>
                      <a:pPr algn="l" fontAlgn="b"/>
                      <a:r>
                        <a:rPr lang="en-US" sz="1400" b="0" i="0" u="none" strike="noStrike" dirty="0" smtClean="0">
                          <a:solidFill>
                            <a:srgbClr val="000000"/>
                          </a:solidFill>
                          <a:effectLst/>
                          <a:latin typeface="Calibri"/>
                        </a:rPr>
                        <a:t> </a:t>
                      </a:r>
                      <a:r>
                        <a:rPr lang="en-US" sz="1400" b="0" i="0" u="none" strike="noStrike" dirty="0" err="1" smtClean="0">
                          <a:solidFill>
                            <a:srgbClr val="000000"/>
                          </a:solidFill>
                          <a:effectLst/>
                          <a:latin typeface="Calibri"/>
                        </a:rPr>
                        <a:t>ft</a:t>
                      </a:r>
                      <a:endParaRPr lang="en-US" sz="1400" b="0" i="0" u="none" strike="noStrike" dirty="0">
                        <a:solidFill>
                          <a:srgbClr val="000000"/>
                        </a:solidFill>
                        <a:effectLst/>
                        <a:latin typeface="Calibri"/>
                      </a:endParaRP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221">
                <a:tc>
                  <a:txBody>
                    <a:bodyPr/>
                    <a:lstStyle/>
                    <a:p>
                      <a:pPr algn="l" fontAlgn="b"/>
                      <a:r>
                        <a:rPr lang="en-US" sz="1400" b="0" i="0" u="none" strike="noStrike">
                          <a:solidFill>
                            <a:srgbClr val="000000"/>
                          </a:solidFill>
                          <a:effectLst/>
                          <a:latin typeface="Calibri"/>
                        </a:rPr>
                        <a:t>Joe Martin Lake </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a:rPr>
                        <a:t>25</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r" fontAlgn="b"/>
                      <a:r>
                        <a:rPr lang="en-US" sz="1400" b="0" i="0" u="none" strike="noStrike" dirty="0">
                          <a:solidFill>
                            <a:srgbClr val="000000"/>
                          </a:solidFill>
                          <a:effectLst/>
                          <a:latin typeface="Calibri"/>
                        </a:rPr>
                        <a:t>46</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r" fontAlgn="b"/>
                      <a:r>
                        <a:rPr lang="en-US" sz="1400" b="0" i="0" u="none" strike="noStrike" dirty="0">
                          <a:solidFill>
                            <a:srgbClr val="000000"/>
                          </a:solidFill>
                          <a:effectLst/>
                          <a:latin typeface="Calibri"/>
                        </a:rPr>
                        <a:t>4</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221">
                <a:tc>
                  <a:txBody>
                    <a:bodyPr/>
                    <a:lstStyle/>
                    <a:p>
                      <a:pPr algn="l" fontAlgn="b"/>
                      <a:r>
                        <a:rPr lang="en-US" sz="1400" b="0" i="0" u="none" strike="noStrike" dirty="0">
                          <a:solidFill>
                            <a:srgbClr val="000000"/>
                          </a:solidFill>
                          <a:effectLst/>
                          <a:latin typeface="Calibri"/>
                        </a:rPr>
                        <a:t>Lost Lake</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a:rPr>
                        <a:t>22</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r" fontAlgn="b"/>
                      <a:r>
                        <a:rPr lang="en-US" sz="1400" b="0" i="0" u="none" strike="noStrike">
                          <a:solidFill>
                            <a:srgbClr val="000000"/>
                          </a:solidFill>
                          <a:effectLst/>
                          <a:latin typeface="Calibri"/>
                        </a:rPr>
                        <a:t>23</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r" fontAlgn="b"/>
                      <a:r>
                        <a:rPr lang="en-US" sz="1400" b="0" i="0" u="none" strike="noStrike" dirty="0">
                          <a:solidFill>
                            <a:srgbClr val="000000"/>
                          </a:solidFill>
                          <a:effectLst/>
                          <a:latin typeface="Calibri"/>
                        </a:rPr>
                        <a:t>0</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Calibri"/>
                      </a:endParaRP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221">
                <a:tc>
                  <a:txBody>
                    <a:bodyPr/>
                    <a:lstStyle/>
                    <a:p>
                      <a:pPr algn="l" fontAlgn="b"/>
                      <a:r>
                        <a:rPr lang="en-US" sz="1400" b="0" i="0" u="none" strike="noStrike">
                          <a:solidFill>
                            <a:srgbClr val="000000"/>
                          </a:solidFill>
                          <a:effectLst/>
                          <a:latin typeface="Calibri"/>
                        </a:rPr>
                        <a:t>Pat Martin Lake </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a:rPr>
                        <a:t>32</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r" fontAlgn="b"/>
                      <a:r>
                        <a:rPr lang="en-US" sz="1400" b="0" i="0" u="none" strike="noStrike">
                          <a:solidFill>
                            <a:srgbClr val="000000"/>
                          </a:solidFill>
                          <a:effectLst/>
                          <a:latin typeface="Calibri"/>
                        </a:rPr>
                        <a:t>31</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r" fontAlgn="b"/>
                      <a:r>
                        <a:rPr lang="en-US" sz="1400" b="0" i="0" u="none" strike="noStrike" dirty="0">
                          <a:solidFill>
                            <a:srgbClr val="000000"/>
                          </a:solidFill>
                          <a:effectLst/>
                          <a:latin typeface="Calibri"/>
                        </a:rPr>
                        <a:t>0</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Calibri"/>
                      </a:endParaRP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221">
                <a:tc>
                  <a:txBody>
                    <a:bodyPr/>
                    <a:lstStyle/>
                    <a:p>
                      <a:pPr algn="l" fontAlgn="b"/>
                      <a:r>
                        <a:rPr lang="en-US" sz="1400" b="0" i="0" u="none" strike="noStrike">
                          <a:solidFill>
                            <a:srgbClr val="000000"/>
                          </a:solidFill>
                          <a:effectLst/>
                          <a:latin typeface="Calibri"/>
                        </a:rPr>
                        <a:t>Perch Lake (North Basin) </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a:rPr>
                        <a:t>14</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a:rPr>
                        <a:t>13</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a:rPr>
                        <a:t>0</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Calibri"/>
                      </a:endParaRP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221">
                <a:tc>
                  <a:txBody>
                    <a:bodyPr/>
                    <a:lstStyle/>
                    <a:p>
                      <a:pPr algn="l" fontAlgn="b"/>
                      <a:r>
                        <a:rPr lang="en-US" sz="1400" b="0" i="0" u="none" strike="noStrike">
                          <a:solidFill>
                            <a:srgbClr val="000000"/>
                          </a:solidFill>
                          <a:effectLst/>
                          <a:latin typeface="Calibri"/>
                        </a:rPr>
                        <a:t>Siman Lake</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a:rPr>
                        <a:t>20</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r" fontAlgn="b"/>
                      <a:r>
                        <a:rPr lang="en-US" sz="1400" b="0" i="0" u="none" strike="noStrike">
                          <a:solidFill>
                            <a:srgbClr val="000000"/>
                          </a:solidFill>
                          <a:effectLst/>
                          <a:latin typeface="Calibri"/>
                        </a:rPr>
                        <a:t>38</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r" fontAlgn="b"/>
                      <a:r>
                        <a:rPr lang="en-US" sz="1400" b="0" i="0" u="none" strike="noStrike">
                          <a:solidFill>
                            <a:srgbClr val="000000"/>
                          </a:solidFill>
                          <a:effectLst/>
                          <a:latin typeface="Calibri"/>
                        </a:rPr>
                        <a:t>5</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Calibri"/>
                      </a:endParaRP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221">
                <a:tc>
                  <a:txBody>
                    <a:bodyPr/>
                    <a:lstStyle/>
                    <a:p>
                      <a:pPr algn="l" fontAlgn="b"/>
                      <a:r>
                        <a:rPr lang="en-US" sz="1400" b="0" i="0" u="none" strike="noStrike">
                          <a:solidFill>
                            <a:srgbClr val="000000"/>
                          </a:solidFill>
                          <a:effectLst/>
                          <a:latin typeface="Calibri"/>
                        </a:rPr>
                        <a:t>Sofie Lake</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a:rPr>
                        <a:t>0</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a:rPr>
                        <a:t>0</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a:rPr>
                        <a:t>0</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Calibri"/>
                      </a:endParaRP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221">
                <a:tc>
                  <a:txBody>
                    <a:bodyPr/>
                    <a:lstStyle/>
                    <a:p>
                      <a:pPr algn="l" fontAlgn="b"/>
                      <a:r>
                        <a:rPr lang="en-US" sz="1400" b="0" i="0" u="none" strike="noStrike">
                          <a:solidFill>
                            <a:srgbClr val="000000"/>
                          </a:solidFill>
                          <a:effectLst/>
                          <a:latin typeface="Calibri"/>
                        </a:rPr>
                        <a:t>Third Lake</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a:rPr>
                        <a:t>16</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r" fontAlgn="b"/>
                      <a:r>
                        <a:rPr lang="en-US" sz="1400" b="0" i="0" u="none" strike="noStrike">
                          <a:solidFill>
                            <a:srgbClr val="000000"/>
                          </a:solidFill>
                          <a:effectLst/>
                          <a:latin typeface="Calibri"/>
                        </a:rPr>
                        <a:t>0</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smtClean="0">
                          <a:solidFill>
                            <a:srgbClr val="000000"/>
                          </a:solidFill>
                          <a:effectLst/>
                          <a:latin typeface="Calibri"/>
                        </a:rPr>
                        <a:t>13   </a:t>
                      </a:r>
                      <a:endParaRPr lang="en-US" sz="1400" b="0" i="0" u="none" strike="noStrike" dirty="0">
                        <a:solidFill>
                          <a:srgbClr val="000000"/>
                        </a:solidFill>
                        <a:effectLst/>
                        <a:latin typeface="Calibri"/>
                      </a:endParaRP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r>
                        <a:rPr lang="en-US" sz="1400" b="0" i="0" u="none" strike="noStrike" dirty="0">
                          <a:solidFill>
                            <a:srgbClr val="000000"/>
                          </a:solidFill>
                          <a:effectLst/>
                          <a:latin typeface="Calibri"/>
                        </a:rPr>
                        <a:t>Improved after alum treatment in 2012</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221">
                <a:tc>
                  <a:txBody>
                    <a:bodyPr/>
                    <a:lstStyle/>
                    <a:p>
                      <a:pPr algn="l" fontAlgn="b"/>
                      <a:r>
                        <a:rPr lang="en-US" sz="1400" b="0" i="0" u="none" strike="noStrike">
                          <a:solidFill>
                            <a:srgbClr val="000000"/>
                          </a:solidFill>
                          <a:effectLst/>
                          <a:latin typeface="Calibri"/>
                        </a:rPr>
                        <a:t>West Twin Lake (North Basin)</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a:rPr>
                        <a:t>29</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r" fontAlgn="b"/>
                      <a:r>
                        <a:rPr lang="en-US" sz="1400" b="0" i="0" u="none" strike="noStrike">
                          <a:solidFill>
                            <a:srgbClr val="000000"/>
                          </a:solidFill>
                          <a:effectLst/>
                          <a:latin typeface="Calibri"/>
                        </a:rPr>
                        <a:t>4</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a:rPr>
                        <a:t>9</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Calibri"/>
                      </a:endParaRP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221">
                <a:tc>
                  <a:txBody>
                    <a:bodyPr/>
                    <a:lstStyle/>
                    <a:p>
                      <a:pPr algn="l" fontAlgn="b"/>
                      <a:r>
                        <a:rPr lang="en-US" sz="1400" b="0" i="0" u="none" strike="noStrike">
                          <a:solidFill>
                            <a:srgbClr val="000000"/>
                          </a:solidFill>
                          <a:effectLst/>
                          <a:latin typeface="Calibri"/>
                        </a:rPr>
                        <a:t>West Twin Lake (South Basin)</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a:rPr>
                        <a:t>24</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r" fontAlgn="b"/>
                      <a:r>
                        <a:rPr lang="en-US" sz="1400" b="0" i="0" u="none" strike="noStrike">
                          <a:solidFill>
                            <a:srgbClr val="000000"/>
                          </a:solidFill>
                          <a:effectLst/>
                          <a:latin typeface="Calibri"/>
                        </a:rPr>
                        <a:t>4</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a:rPr>
                        <a:t>5</a:t>
                      </a: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Calibri"/>
                      </a:endParaRPr>
                    </a:p>
                  </a:txBody>
                  <a:tcPr marL="9082" marR="9082" marT="90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3607138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65853540"/>
              </p:ext>
            </p:extLst>
          </p:nvPr>
        </p:nvGraphicFramePr>
        <p:xfrm>
          <a:off x="2031704" y="152400"/>
          <a:ext cx="5181600" cy="3611880"/>
        </p:xfrm>
        <a:graphic>
          <a:graphicData uri="http://schemas.openxmlformats.org/drawingml/2006/table">
            <a:tbl>
              <a:tblPr>
                <a:tableStyleId>{5C22544A-7EE6-4342-B048-85BDC9FD1C3A}</a:tableStyleId>
              </a:tblPr>
              <a:tblGrid>
                <a:gridCol w="2633505"/>
                <a:gridCol w="1352341"/>
                <a:gridCol w="1195754"/>
              </a:tblGrid>
              <a:tr h="253365">
                <a:tc gridSpan="2">
                  <a:txBody>
                    <a:bodyPr/>
                    <a:lstStyle/>
                    <a:p>
                      <a:pPr algn="l" fontAlgn="b"/>
                      <a:r>
                        <a:rPr lang="en-US" sz="1600" u="none" strike="noStrike" dirty="0">
                          <a:effectLst/>
                        </a:rPr>
                        <a:t>Total Nitrogen Data (</a:t>
                      </a:r>
                      <a:r>
                        <a:rPr lang="en-US" sz="1600" u="none" strike="noStrike" dirty="0" err="1">
                          <a:effectLst/>
                        </a:rPr>
                        <a:t>TKN+Nitrate+Nitrite</a:t>
                      </a:r>
                      <a:r>
                        <a:rPr lang="en-US" sz="1600" u="none" strike="noStrike" dirty="0">
                          <a:effectLst/>
                        </a:rPr>
                        <a:t>)</a:t>
                      </a:r>
                      <a:endParaRPr lang="en-US" sz="1600" b="1" i="0" u="none" strike="noStrike" dirty="0">
                        <a:solidFill>
                          <a:srgbClr val="000000"/>
                        </a:solidFill>
                        <a:effectLst/>
                        <a:latin typeface="Calibri"/>
                      </a:endParaRPr>
                    </a:p>
                  </a:txBody>
                  <a:tcPr marL="9525" marR="9525" marT="9525" marB="0" anchor="b"/>
                </a:tc>
                <a:tc hMerge="1">
                  <a:txBody>
                    <a:bodyPr/>
                    <a:lstStyle/>
                    <a:p>
                      <a:endParaRPr lang="en-US"/>
                    </a:p>
                  </a:txBody>
                  <a:tcPr/>
                </a:tc>
                <a:tc>
                  <a:txBody>
                    <a:bodyPr/>
                    <a:lstStyle/>
                    <a:p>
                      <a:pPr algn="l" fontAlgn="b"/>
                      <a:r>
                        <a:rPr lang="en-US" sz="1600" u="none" strike="noStrike">
                          <a:effectLst/>
                        </a:rPr>
                        <a:t> </a:t>
                      </a:r>
                      <a:endParaRPr lang="en-US" sz="1600" b="0" i="0" u="none" strike="noStrike">
                        <a:solidFill>
                          <a:srgbClr val="000000"/>
                        </a:solidFill>
                        <a:effectLst/>
                        <a:latin typeface="Calibri"/>
                      </a:endParaRPr>
                    </a:p>
                  </a:txBody>
                  <a:tcPr marL="9525" marR="9525" marT="9525" marB="0" anchor="b"/>
                </a:tc>
              </a:tr>
              <a:tr h="571500">
                <a:tc>
                  <a:txBody>
                    <a:bodyPr/>
                    <a:lstStyle/>
                    <a:p>
                      <a:pPr algn="l" fontAlgn="b"/>
                      <a:r>
                        <a:rPr lang="en-US" sz="1600" u="none" strike="noStrike" dirty="0">
                          <a:effectLst/>
                        </a:rPr>
                        <a:t>Lake</a:t>
                      </a:r>
                      <a:endParaRPr lang="en-US" sz="1600" b="1"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a:effectLst/>
                        </a:rPr>
                        <a:t>TN Threshold (mg/L)</a:t>
                      </a:r>
                      <a:endParaRPr lang="en-US" sz="1600" b="1"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TN Mean (mg/L)</a:t>
                      </a:r>
                      <a:endParaRPr lang="en-US" sz="1600" b="1" i="0" u="none" strike="noStrike">
                        <a:solidFill>
                          <a:srgbClr val="000000"/>
                        </a:solidFill>
                        <a:effectLst/>
                        <a:latin typeface="Calibri"/>
                      </a:endParaRPr>
                    </a:p>
                  </a:txBody>
                  <a:tcPr marL="9525" marR="9525" marT="9525" marB="0" anchor="b"/>
                </a:tc>
              </a:tr>
              <a:tr h="253365">
                <a:tc>
                  <a:txBody>
                    <a:bodyPr/>
                    <a:lstStyle/>
                    <a:p>
                      <a:pPr algn="l" fontAlgn="b"/>
                      <a:r>
                        <a:rPr lang="en-US" sz="1600" u="none" strike="noStrike" dirty="0">
                          <a:effectLst/>
                        </a:rPr>
                        <a:t>Joe Martin Lake</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a:effectLst/>
                        </a:rPr>
                        <a:t>0.618</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a:effectLst/>
                        </a:rPr>
                        <a:t>0.445</a:t>
                      </a:r>
                      <a:endParaRPr lang="en-US" sz="1600" b="0" i="0" u="none" strike="noStrike">
                        <a:solidFill>
                          <a:srgbClr val="000000"/>
                        </a:solidFill>
                        <a:effectLst/>
                        <a:latin typeface="Calibri"/>
                      </a:endParaRPr>
                    </a:p>
                  </a:txBody>
                  <a:tcPr marL="9525" marR="9525" marT="9525" marB="0" anchor="b"/>
                </a:tc>
              </a:tr>
              <a:tr h="253365">
                <a:tc>
                  <a:txBody>
                    <a:bodyPr/>
                    <a:lstStyle/>
                    <a:p>
                      <a:pPr algn="l" fontAlgn="b"/>
                      <a:r>
                        <a:rPr lang="en-US" sz="1600" u="none" strike="noStrike" dirty="0">
                          <a:effectLst/>
                        </a:rPr>
                        <a:t>Pat Martin Lake</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a:effectLst/>
                        </a:rPr>
                        <a:t>0.739</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a:effectLst/>
                        </a:rPr>
                        <a:t>0.625</a:t>
                      </a:r>
                      <a:endParaRPr lang="en-US" sz="1600" b="0" i="0" u="none" strike="noStrike">
                        <a:solidFill>
                          <a:srgbClr val="000000"/>
                        </a:solidFill>
                        <a:effectLst/>
                        <a:latin typeface="Calibri"/>
                      </a:endParaRPr>
                    </a:p>
                  </a:txBody>
                  <a:tcPr marL="9525" marR="9525" marT="9525" marB="0" anchor="b"/>
                </a:tc>
              </a:tr>
              <a:tr h="253365">
                <a:tc>
                  <a:txBody>
                    <a:bodyPr/>
                    <a:lstStyle/>
                    <a:p>
                      <a:pPr algn="l" fontAlgn="b"/>
                      <a:r>
                        <a:rPr lang="en-US" sz="1600" u="none" strike="noStrike" dirty="0">
                          <a:effectLst/>
                        </a:rPr>
                        <a:t>Big Lake (North Basin)</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a:effectLst/>
                        </a:rPr>
                        <a:t>0.77</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a:effectLst/>
                        </a:rPr>
                        <a:t>0.597</a:t>
                      </a:r>
                      <a:endParaRPr lang="en-US" sz="1600" b="0" i="0" u="none" strike="noStrike">
                        <a:solidFill>
                          <a:srgbClr val="000000"/>
                        </a:solidFill>
                        <a:effectLst/>
                        <a:latin typeface="Calibri"/>
                      </a:endParaRPr>
                    </a:p>
                  </a:txBody>
                  <a:tcPr marL="9525" marR="9525" marT="9525" marB="0" anchor="b"/>
                </a:tc>
              </a:tr>
              <a:tr h="253365">
                <a:tc>
                  <a:txBody>
                    <a:bodyPr/>
                    <a:lstStyle/>
                    <a:p>
                      <a:pPr algn="l" fontAlgn="b"/>
                      <a:r>
                        <a:rPr lang="en-US" sz="1600" u="none" strike="noStrike" dirty="0">
                          <a:effectLst/>
                        </a:rPr>
                        <a:t>Big Lake (South Basin)</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a:effectLst/>
                        </a:rPr>
                        <a:t>0.83</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a:effectLst/>
                        </a:rPr>
                        <a:t>0.706</a:t>
                      </a:r>
                      <a:endParaRPr lang="en-US" sz="1600" b="0" i="0" u="none" strike="noStrike">
                        <a:solidFill>
                          <a:srgbClr val="000000"/>
                        </a:solidFill>
                        <a:effectLst/>
                        <a:latin typeface="Calibri"/>
                      </a:endParaRPr>
                    </a:p>
                  </a:txBody>
                  <a:tcPr marL="9525" marR="9525" marT="9525" marB="0" anchor="b"/>
                </a:tc>
              </a:tr>
              <a:tr h="253365">
                <a:tc>
                  <a:txBody>
                    <a:bodyPr/>
                    <a:lstStyle/>
                    <a:p>
                      <a:pPr algn="l" fontAlgn="b"/>
                      <a:r>
                        <a:rPr lang="en-US" sz="1600" u="none" strike="noStrike">
                          <a:effectLst/>
                        </a:rPr>
                        <a:t>West Twin Lake (North Basin)</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dirty="0">
                          <a:effectLst/>
                        </a:rPr>
                        <a:t>0.83</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a:effectLst/>
                        </a:rPr>
                        <a:t>0.761</a:t>
                      </a:r>
                      <a:endParaRPr lang="en-US" sz="1600" b="0" i="0" u="none" strike="noStrike">
                        <a:solidFill>
                          <a:srgbClr val="000000"/>
                        </a:solidFill>
                        <a:effectLst/>
                        <a:latin typeface="Calibri"/>
                      </a:endParaRPr>
                    </a:p>
                  </a:txBody>
                  <a:tcPr marL="9525" marR="9525" marT="9525" marB="0" anchor="b"/>
                </a:tc>
              </a:tr>
              <a:tr h="253365">
                <a:tc>
                  <a:txBody>
                    <a:bodyPr/>
                    <a:lstStyle/>
                    <a:p>
                      <a:pPr algn="l" fontAlgn="b"/>
                      <a:r>
                        <a:rPr lang="en-US" sz="1600" u="none" strike="noStrike">
                          <a:effectLst/>
                        </a:rPr>
                        <a:t>Sofie Lake</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dirty="0">
                          <a:effectLst/>
                        </a:rPr>
                        <a:t>0.854</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a:effectLst/>
                        </a:rPr>
                        <a:t>0.727</a:t>
                      </a:r>
                      <a:endParaRPr lang="en-US" sz="1600" b="0" i="0" u="none" strike="noStrike">
                        <a:solidFill>
                          <a:srgbClr val="000000"/>
                        </a:solidFill>
                        <a:effectLst/>
                        <a:latin typeface="Calibri"/>
                      </a:endParaRPr>
                    </a:p>
                  </a:txBody>
                  <a:tcPr marL="9525" marR="9525" marT="9525" marB="0" anchor="b"/>
                </a:tc>
              </a:tr>
              <a:tr h="253365">
                <a:tc>
                  <a:txBody>
                    <a:bodyPr/>
                    <a:lstStyle/>
                    <a:p>
                      <a:pPr algn="l" fontAlgn="b"/>
                      <a:r>
                        <a:rPr lang="en-US" sz="1600" u="none" strike="noStrike">
                          <a:effectLst/>
                        </a:rPr>
                        <a:t>Perch Lake (North Basin)</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dirty="0">
                          <a:effectLst/>
                        </a:rPr>
                        <a:t>0.944</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a:effectLst/>
                        </a:rPr>
                        <a:t>0.758</a:t>
                      </a:r>
                      <a:endParaRPr lang="en-US" sz="1600" b="0" i="0" u="none" strike="noStrike">
                        <a:solidFill>
                          <a:srgbClr val="000000"/>
                        </a:solidFill>
                        <a:effectLst/>
                        <a:latin typeface="Calibri"/>
                      </a:endParaRPr>
                    </a:p>
                  </a:txBody>
                  <a:tcPr marL="9525" marR="9525" marT="9525" marB="0" anchor="b"/>
                </a:tc>
              </a:tr>
              <a:tr h="253365">
                <a:tc>
                  <a:txBody>
                    <a:bodyPr/>
                    <a:lstStyle/>
                    <a:p>
                      <a:pPr algn="l" fontAlgn="b"/>
                      <a:r>
                        <a:rPr lang="en-US" sz="1600" u="none" strike="noStrike">
                          <a:effectLst/>
                        </a:rPr>
                        <a:t>Lost Lake</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dirty="0">
                          <a:effectLst/>
                        </a:rPr>
                        <a:t>1.025</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a:effectLst/>
                        </a:rPr>
                        <a:t>0.894</a:t>
                      </a:r>
                      <a:endParaRPr lang="en-US" sz="1600" b="0" i="0" u="none" strike="noStrike" dirty="0">
                        <a:solidFill>
                          <a:srgbClr val="000000"/>
                        </a:solidFill>
                        <a:effectLst/>
                        <a:latin typeface="Calibri"/>
                      </a:endParaRPr>
                    </a:p>
                  </a:txBody>
                  <a:tcPr marL="9525" marR="9525" marT="9525" marB="0" anchor="b"/>
                </a:tc>
              </a:tr>
              <a:tr h="253365">
                <a:tc>
                  <a:txBody>
                    <a:bodyPr/>
                    <a:lstStyle/>
                    <a:p>
                      <a:pPr algn="l" fontAlgn="b"/>
                      <a:r>
                        <a:rPr lang="en-US" sz="1600" u="none" strike="noStrike">
                          <a:effectLst/>
                        </a:rPr>
                        <a:t>Simian Lake</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a:effectLst/>
                        </a:rPr>
                        <a:t>1.352</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dirty="0">
                          <a:effectLst/>
                        </a:rPr>
                        <a:t>1.114</a:t>
                      </a:r>
                      <a:endParaRPr lang="en-US" sz="1600" b="0" i="0" u="none" strike="noStrike" dirty="0">
                        <a:solidFill>
                          <a:srgbClr val="000000"/>
                        </a:solidFill>
                        <a:effectLst/>
                        <a:latin typeface="Calibri"/>
                      </a:endParaRPr>
                    </a:p>
                  </a:txBody>
                  <a:tcPr marL="9525" marR="9525" marT="9525" marB="0" anchor="b"/>
                </a:tc>
              </a:tr>
              <a:tr h="253365">
                <a:tc>
                  <a:txBody>
                    <a:bodyPr/>
                    <a:lstStyle/>
                    <a:p>
                      <a:pPr algn="l" fontAlgn="b"/>
                      <a:r>
                        <a:rPr lang="en-US" sz="1600" u="none" strike="noStrike">
                          <a:effectLst/>
                        </a:rPr>
                        <a:t>Third Lake</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a:effectLst/>
                        </a:rPr>
                        <a:t>1.548</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dirty="0">
                          <a:effectLst/>
                        </a:rPr>
                        <a:t>0.820</a:t>
                      </a:r>
                      <a:endParaRPr lang="en-US" sz="1600" b="0" i="0" u="none" strike="noStrike" dirty="0">
                        <a:solidFill>
                          <a:srgbClr val="000000"/>
                        </a:solidFill>
                        <a:effectLst/>
                        <a:latin typeface="Calibri"/>
                      </a:endParaRPr>
                    </a:p>
                  </a:txBody>
                  <a:tcPr marL="9525" marR="9525" marT="9525" marB="0" anchor="b"/>
                </a:tc>
              </a:tr>
              <a:tr h="253365">
                <a:tc>
                  <a:txBody>
                    <a:bodyPr/>
                    <a:lstStyle/>
                    <a:p>
                      <a:pPr algn="l" fontAlgn="b"/>
                      <a:r>
                        <a:rPr lang="en-US" sz="1600" u="none" strike="noStrike">
                          <a:effectLst/>
                        </a:rPr>
                        <a:t>Perch Lake (South Basin)</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a:effectLst/>
                        </a:rPr>
                        <a:t>1.686</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dirty="0">
                          <a:effectLst/>
                        </a:rPr>
                        <a:t>1.357</a:t>
                      </a:r>
                      <a:endParaRPr lang="en-US" sz="16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14725684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86800" cy="64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97798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1376"/>
            <a:ext cx="5254336" cy="6799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42349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8" y="3657602"/>
            <a:ext cx="4285863" cy="3214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0520" y="0"/>
            <a:ext cx="5077596" cy="3135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0520" y="3063802"/>
            <a:ext cx="5077596" cy="3808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965"/>
            <a:ext cx="5181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96199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
            <a:ext cx="8020050" cy="6950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772400" y="5791201"/>
            <a:ext cx="1371600" cy="369332"/>
          </a:xfrm>
          <a:prstGeom prst="rect">
            <a:avLst/>
          </a:prstGeom>
          <a:noFill/>
        </p:spPr>
        <p:txBody>
          <a:bodyPr wrap="square" rtlCol="0">
            <a:spAutoFit/>
          </a:bodyPr>
          <a:lstStyle/>
          <a:p>
            <a:r>
              <a:rPr lang="en-US" dirty="0" smtClean="0"/>
              <a:t>USFS, USEPA</a:t>
            </a:r>
            <a:endParaRPr lang="en-US" dirty="0"/>
          </a:p>
        </p:txBody>
      </p:sp>
    </p:spTree>
    <p:extLst>
      <p:ext uri="{BB962C8B-B14F-4D97-AF65-F5344CB8AC3E}">
        <p14:creationId xmlns:p14="http://schemas.microsoft.com/office/powerpoint/2010/main" val="26183136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4112478"/>
            <a:ext cx="3657600" cy="2739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sz="4000" dirty="0" smtClean="0"/>
              <a:t>MN State Standards, Northern Lakes and Forests Ecoregion</a:t>
            </a:r>
            <a:endParaRPr lang="en-US" sz="4000"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2" y="4137895"/>
            <a:ext cx="3653101" cy="2739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a:spLocks noGrp="1"/>
          </p:cNvSpPr>
          <p:nvPr>
            <p:ph idx="1"/>
          </p:nvPr>
        </p:nvSpPr>
        <p:spPr>
          <a:xfrm>
            <a:off x="170330" y="2391254"/>
            <a:ext cx="8686800" cy="1828800"/>
          </a:xfrm>
        </p:spPr>
        <p:txBody>
          <a:bodyPr>
            <a:normAutofit/>
          </a:bodyPr>
          <a:lstStyle/>
          <a:p>
            <a:r>
              <a:rPr lang="en-US" sz="2800" dirty="0" smtClean="0"/>
              <a:t>Meant </a:t>
            </a:r>
            <a:r>
              <a:rPr lang="en-US" sz="2800" dirty="0"/>
              <a:t>for the many oligotrophic lakes in the NLF, but FDL’s lakes often don’t meet these criteria thresholds because they are </a:t>
            </a:r>
            <a:r>
              <a:rPr lang="en-US" sz="2800" dirty="0" smtClean="0"/>
              <a:t>minimally impacted, shallow and highly colored. </a:t>
            </a:r>
            <a:endParaRPr lang="en-US" sz="2800" dirty="0"/>
          </a:p>
        </p:txBody>
      </p:sp>
    </p:spTree>
    <p:extLst>
      <p:ext uri="{BB962C8B-B14F-4D97-AF65-F5344CB8AC3E}">
        <p14:creationId xmlns:p14="http://schemas.microsoft.com/office/powerpoint/2010/main" val="31323625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667000"/>
            <a:ext cx="8686800" cy="3450696"/>
          </a:xfrm>
        </p:spPr>
        <p:txBody>
          <a:bodyPr>
            <a:normAutofit fontScale="92500"/>
          </a:bodyPr>
          <a:lstStyle/>
          <a:p>
            <a:r>
              <a:rPr lang="en-US" sz="2800" u="sng" dirty="0" smtClean="0"/>
              <a:t>Narrative criteria</a:t>
            </a:r>
            <a:r>
              <a:rPr lang="en-US" sz="2800" dirty="0" smtClean="0"/>
              <a:t>: “Reservation waters shall be free from nutrients (nitrogen and phosphorus) entering the waters as a result of human activity in concentrations that create nuisance growths of aquatic weeds and algae.” </a:t>
            </a:r>
          </a:p>
          <a:p>
            <a:r>
              <a:rPr lang="en-US" sz="2800" dirty="0" smtClean="0"/>
              <a:t>EPA has requested numerical nutrient criteria. Important indicators of designated uses.</a:t>
            </a:r>
          </a:p>
          <a:p>
            <a:r>
              <a:rPr lang="en-US" sz="2800" dirty="0" smtClean="0"/>
              <a:t>Look for the threshold where biological responses change when nutrients increase.</a:t>
            </a:r>
          </a:p>
          <a:p>
            <a:endParaRPr lang="en-US" sz="2800" dirty="0"/>
          </a:p>
        </p:txBody>
      </p:sp>
      <p:sp>
        <p:nvSpPr>
          <p:cNvPr id="2" name="Title 1"/>
          <p:cNvSpPr>
            <a:spLocks noGrp="1"/>
          </p:cNvSpPr>
          <p:nvPr>
            <p:ph type="title"/>
          </p:nvPr>
        </p:nvSpPr>
        <p:spPr/>
        <p:txBody>
          <a:bodyPr>
            <a:normAutofit fontScale="90000"/>
          </a:bodyPr>
          <a:lstStyle/>
          <a:p>
            <a:r>
              <a:rPr lang="en-US" dirty="0" smtClean="0"/>
              <a:t>FDL’s General Water Quality Standards</a:t>
            </a:r>
            <a:endParaRPr lang="en-US" dirty="0"/>
          </a:p>
        </p:txBody>
      </p:sp>
    </p:spTree>
    <p:extLst>
      <p:ext uri="{BB962C8B-B14F-4D97-AF65-F5344CB8AC3E}">
        <p14:creationId xmlns:p14="http://schemas.microsoft.com/office/powerpoint/2010/main" val="198738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590800"/>
            <a:ext cx="8458200" cy="4038600"/>
          </a:xfrm>
        </p:spPr>
        <p:txBody>
          <a:bodyPr>
            <a:noAutofit/>
          </a:bodyPr>
          <a:lstStyle/>
          <a:p>
            <a:r>
              <a:rPr lang="en-US" sz="2800" u="sng" dirty="0" smtClean="0"/>
              <a:t>Numeric Criteria</a:t>
            </a:r>
            <a:r>
              <a:rPr lang="en-US" sz="2800" dirty="0" smtClean="0"/>
              <a:t>: “Primary Reservation fisheries lakes will be assessed using nitrogen, phosphorus and chlorophyll a threshold concentrations.”</a:t>
            </a:r>
          </a:p>
          <a:p>
            <a:r>
              <a:rPr lang="en-US" sz="2800" dirty="0" smtClean="0"/>
              <a:t>Calculated using extensive water chemistry data and verified with algal community data from 2006-2016. </a:t>
            </a:r>
          </a:p>
          <a:p>
            <a:r>
              <a:rPr lang="en-US" sz="2800" dirty="0" smtClean="0"/>
              <a:t>Will </a:t>
            </a:r>
            <a:r>
              <a:rPr lang="en-US" sz="2800" dirty="0"/>
              <a:t>be used to assess attainment of designated </a:t>
            </a:r>
            <a:r>
              <a:rPr lang="en-US" sz="2800" dirty="0" smtClean="0"/>
              <a:t>uses. Most </a:t>
            </a:r>
            <a:r>
              <a:rPr lang="en-US" sz="2800" dirty="0"/>
              <a:t>restrictive designated use is Aquatic </a:t>
            </a:r>
            <a:r>
              <a:rPr lang="en-US" sz="2800" dirty="0" smtClean="0"/>
              <a:t>Life.</a:t>
            </a:r>
            <a:endParaRPr lang="en-US" sz="2800" dirty="0"/>
          </a:p>
        </p:txBody>
      </p:sp>
      <p:sp>
        <p:nvSpPr>
          <p:cNvPr id="2" name="Title 1"/>
          <p:cNvSpPr>
            <a:spLocks noGrp="1"/>
          </p:cNvSpPr>
          <p:nvPr>
            <p:ph type="title"/>
          </p:nvPr>
        </p:nvSpPr>
        <p:spPr/>
        <p:txBody>
          <a:bodyPr/>
          <a:lstStyle/>
          <a:p>
            <a:r>
              <a:rPr lang="en-US" dirty="0" smtClean="0"/>
              <a:t>New in 2018!</a:t>
            </a:r>
            <a:endParaRPr lang="en-US" dirty="0"/>
          </a:p>
        </p:txBody>
      </p:sp>
    </p:spTree>
    <p:extLst>
      <p:ext uri="{BB962C8B-B14F-4D97-AF65-F5344CB8AC3E}">
        <p14:creationId xmlns:p14="http://schemas.microsoft.com/office/powerpoint/2010/main" val="398647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09729"/>
            <a:ext cx="8229600" cy="1252728"/>
          </a:xfrm>
          <a:prstGeom prst="rect">
            <a:avLst/>
          </a:prstGeom>
        </p:spPr>
        <p:txBody>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How did we get here?</a:t>
            </a:r>
            <a:endParaRPr lang="en-US" dirty="0"/>
          </a:p>
        </p:txBody>
      </p:sp>
      <p:grpSp>
        <p:nvGrpSpPr>
          <p:cNvPr id="3" name="Group 2"/>
          <p:cNvGrpSpPr/>
          <p:nvPr/>
        </p:nvGrpSpPr>
        <p:grpSpPr>
          <a:xfrm>
            <a:off x="152400" y="1472546"/>
            <a:ext cx="8853787" cy="5194736"/>
            <a:chOff x="152400" y="1472546"/>
            <a:chExt cx="8853787" cy="5194736"/>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72546"/>
              <a:ext cx="4724400" cy="51947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472546"/>
              <a:ext cx="4434187" cy="51947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4375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882</TotalTime>
  <Words>2040</Words>
  <Application>Microsoft Office PowerPoint</Application>
  <PresentationFormat>On-screen Show (4:3)</PresentationFormat>
  <Paragraphs>302</Paragraphs>
  <Slides>24</Slides>
  <Notes>18</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Waveform</vt:lpstr>
      <vt:lpstr>Lake-Specific Nutrient Standards and ATTAINS</vt:lpstr>
      <vt:lpstr>PowerPoint Presentation</vt:lpstr>
      <vt:lpstr>PowerPoint Presentation</vt:lpstr>
      <vt:lpstr>PowerPoint Presentation</vt:lpstr>
      <vt:lpstr>PowerPoint Presentation</vt:lpstr>
      <vt:lpstr>MN State Standards, Northern Lakes and Forests Ecoregion</vt:lpstr>
      <vt:lpstr>FDL’s General Water Quality Standards</vt:lpstr>
      <vt:lpstr>New in 2018!</vt:lpstr>
      <vt:lpstr>PowerPoint Presentation</vt:lpstr>
      <vt:lpstr>Setting Nutrient Criteria</vt:lpstr>
      <vt:lpstr>PowerPoint Presentation</vt:lpstr>
      <vt:lpstr>PowerPoint Presentation</vt:lpstr>
      <vt:lpstr>Phytoplankton Analysis</vt:lpstr>
      <vt:lpstr>Relative percent algal composition by functional group classification for the five lake groups </vt:lpstr>
      <vt:lpstr>PowerPoint Presentation</vt:lpstr>
      <vt:lpstr>Assessment Methodology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Site-Specific Nutrient Standards and ATTAINS</dc:title>
  <dc:creator>Kari</dc:creator>
  <cp:lastModifiedBy>Kari</cp:lastModifiedBy>
  <cp:revision>91</cp:revision>
  <dcterms:created xsi:type="dcterms:W3CDTF">2018-11-19T19:42:13Z</dcterms:created>
  <dcterms:modified xsi:type="dcterms:W3CDTF">2019-03-04T17:40:35Z</dcterms:modified>
</cp:coreProperties>
</file>